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9" r:id="rId3"/>
    <p:sldId id="274" r:id="rId4"/>
    <p:sldId id="298" r:id="rId5"/>
    <p:sldId id="299" r:id="rId6"/>
    <p:sldId id="304" r:id="rId7"/>
    <p:sldId id="305" r:id="rId8"/>
    <p:sldId id="300" r:id="rId9"/>
    <p:sldId id="301" r:id="rId10"/>
    <p:sldId id="302" r:id="rId11"/>
    <p:sldId id="260" r:id="rId12"/>
    <p:sldId id="266" r:id="rId13"/>
    <p:sldId id="269" r:id="rId14"/>
    <p:sldId id="303" r:id="rId15"/>
    <p:sldId id="262" r:id="rId16"/>
    <p:sldId id="282" r:id="rId17"/>
    <p:sldId id="281" r:id="rId1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2B7B"/>
    <a:srgbClr val="F741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26" autoAdjust="0"/>
    <p:restoredTop sz="86467" autoAdjust="0"/>
  </p:normalViewPr>
  <p:slideViewPr>
    <p:cSldViewPr snapToGrid="0" showGuides="1">
      <p:cViewPr varScale="1">
        <p:scale>
          <a:sx n="54" d="100"/>
          <a:sy n="54" d="100"/>
        </p:scale>
        <p:origin x="1456" y="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a Fernanda Patiño Lopez" userId="70b4e12d-a5ae-4af9-8e1f-11a678feae82" providerId="ADAL" clId="{B33F2CBF-B329-49BB-9257-F03609960829}"/>
    <pc:docChg chg="custSel addSld modSld">
      <pc:chgData name="Luisa Fernanda Patiño Lopez" userId="70b4e12d-a5ae-4af9-8e1f-11a678feae82" providerId="ADAL" clId="{B33F2CBF-B329-49BB-9257-F03609960829}" dt="2024-07-05T20:34:05.469" v="92" actId="20577"/>
      <pc:docMkLst>
        <pc:docMk/>
      </pc:docMkLst>
      <pc:sldChg chg="addSp delSp modSp add mod">
        <pc:chgData name="Luisa Fernanda Patiño Lopez" userId="70b4e12d-a5ae-4af9-8e1f-11a678feae82" providerId="ADAL" clId="{B33F2CBF-B329-49BB-9257-F03609960829}" dt="2024-07-05T20:34:05.469" v="92" actId="20577"/>
        <pc:sldMkLst>
          <pc:docMk/>
          <pc:sldMk cId="1476868808" sldId="305"/>
        </pc:sldMkLst>
        <pc:spChg chg="mod">
          <ac:chgData name="Luisa Fernanda Patiño Lopez" userId="70b4e12d-a5ae-4af9-8e1f-11a678feae82" providerId="ADAL" clId="{B33F2CBF-B329-49BB-9257-F03609960829}" dt="2024-07-05T20:34:05.469" v="92" actId="20577"/>
          <ac:spMkLst>
            <pc:docMk/>
            <pc:sldMk cId="1476868808" sldId="305"/>
            <ac:spMk id="3" creationId="{A46C52A0-968B-F680-6D8B-3D2931EE756D}"/>
          </ac:spMkLst>
        </pc:spChg>
        <pc:spChg chg="mod">
          <ac:chgData name="Luisa Fernanda Patiño Lopez" userId="70b4e12d-a5ae-4af9-8e1f-11a678feae82" providerId="ADAL" clId="{B33F2CBF-B329-49BB-9257-F03609960829}" dt="2024-07-05T20:31:53.865" v="43" actId="20577"/>
          <ac:spMkLst>
            <pc:docMk/>
            <pc:sldMk cId="1476868808" sldId="305"/>
            <ac:spMk id="4" creationId="{1C6FC712-55F8-B6BD-BBA3-FD85D7F694BD}"/>
          </ac:spMkLst>
        </pc:spChg>
        <pc:spChg chg="add del mod">
          <ac:chgData name="Luisa Fernanda Patiño Lopez" userId="70b4e12d-a5ae-4af9-8e1f-11a678feae82" providerId="ADAL" clId="{B33F2CBF-B329-49BB-9257-F03609960829}" dt="2024-07-05T20:32:31.119" v="45" actId="22"/>
          <ac:spMkLst>
            <pc:docMk/>
            <pc:sldMk cId="1476868808" sldId="305"/>
            <ac:spMk id="6" creationId="{2E0BD08B-7F98-886A-F8BE-8BA5799B4B1A}"/>
          </ac:spMkLst>
        </pc:spChg>
        <pc:spChg chg="add del mod">
          <ac:chgData name="Luisa Fernanda Patiño Lopez" userId="70b4e12d-a5ae-4af9-8e1f-11a678feae82" providerId="ADAL" clId="{B33F2CBF-B329-49BB-9257-F03609960829}" dt="2024-07-05T20:32:38.886" v="49" actId="478"/>
          <ac:spMkLst>
            <pc:docMk/>
            <pc:sldMk cId="1476868808" sldId="305"/>
            <ac:spMk id="10" creationId="{27EDCB38-6930-95C5-37A1-DA853716C7A3}"/>
          </ac:spMkLst>
        </pc:spChg>
        <pc:picChg chg="del">
          <ac:chgData name="Luisa Fernanda Patiño Lopez" userId="70b4e12d-a5ae-4af9-8e1f-11a678feae82" providerId="ADAL" clId="{B33F2CBF-B329-49BB-9257-F03609960829}" dt="2024-07-05T20:31:56.276" v="44" actId="478"/>
          <ac:picMkLst>
            <pc:docMk/>
            <pc:sldMk cId="1476868808" sldId="305"/>
            <ac:picMk id="5" creationId="{627894D3-EFB2-C086-4FFC-56016CEB81E6}"/>
          </ac:picMkLst>
        </pc:picChg>
        <pc:picChg chg="add del mod ord">
          <ac:chgData name="Luisa Fernanda Patiño Lopez" userId="70b4e12d-a5ae-4af9-8e1f-11a678feae82" providerId="ADAL" clId="{B33F2CBF-B329-49BB-9257-F03609960829}" dt="2024-07-05T20:32:35.891" v="47" actId="478"/>
          <ac:picMkLst>
            <pc:docMk/>
            <pc:sldMk cId="1476868808" sldId="305"/>
            <ac:picMk id="8" creationId="{A8E52E27-E647-6397-A30E-CBA8F469E960}"/>
          </ac:picMkLst>
        </pc:picChg>
        <pc:picChg chg="add mod">
          <ac:chgData name="Luisa Fernanda Patiño Lopez" userId="70b4e12d-a5ae-4af9-8e1f-11a678feae82" providerId="ADAL" clId="{B33F2CBF-B329-49BB-9257-F03609960829}" dt="2024-07-05T20:32:50.891" v="54" actId="1076"/>
          <ac:picMkLst>
            <pc:docMk/>
            <pc:sldMk cId="1476868808" sldId="305"/>
            <ac:picMk id="12" creationId="{2D92EE08-EF73-E324-DDFF-0308343982BC}"/>
          </ac:picMkLst>
        </pc:picChg>
      </pc:sldChg>
    </pc:docChg>
  </pc:docChgLst>
  <pc:docChgLst>
    <pc:chgData name="Luisa Fernanda Patiño Lopez" userId="70b4e12d-a5ae-4af9-8e1f-11a678feae82" providerId="ADAL" clId="{C586E2AB-5807-47FE-80FD-C4E5BB0001C6}"/>
    <pc:docChg chg="delSld">
      <pc:chgData name="Luisa Fernanda Patiño Lopez" userId="70b4e12d-a5ae-4af9-8e1f-11a678feae82" providerId="ADAL" clId="{C586E2AB-5807-47FE-80FD-C4E5BB0001C6}" dt="2024-04-08T15:44:16.463" v="2" actId="47"/>
      <pc:docMkLst>
        <pc:docMk/>
      </pc:docMkLst>
      <pc:sldChg chg="del">
        <pc:chgData name="Luisa Fernanda Patiño Lopez" userId="70b4e12d-a5ae-4af9-8e1f-11a678feae82" providerId="ADAL" clId="{C586E2AB-5807-47FE-80FD-C4E5BB0001C6}" dt="2024-04-08T15:44:08.199" v="0" actId="47"/>
        <pc:sldMkLst>
          <pc:docMk/>
          <pc:sldMk cId="3099782964" sldId="267"/>
        </pc:sldMkLst>
      </pc:sldChg>
      <pc:sldChg chg="del">
        <pc:chgData name="Luisa Fernanda Patiño Lopez" userId="70b4e12d-a5ae-4af9-8e1f-11a678feae82" providerId="ADAL" clId="{C586E2AB-5807-47FE-80FD-C4E5BB0001C6}" dt="2024-04-08T15:44:13.520" v="1" actId="47"/>
        <pc:sldMkLst>
          <pc:docMk/>
          <pc:sldMk cId="652452524" sldId="305"/>
        </pc:sldMkLst>
      </pc:sldChg>
      <pc:sldChg chg="del">
        <pc:chgData name="Luisa Fernanda Patiño Lopez" userId="70b4e12d-a5ae-4af9-8e1f-11a678feae82" providerId="ADAL" clId="{C586E2AB-5807-47FE-80FD-C4E5BB0001C6}" dt="2024-04-08T15:44:16.463" v="2" actId="47"/>
        <pc:sldMkLst>
          <pc:docMk/>
          <pc:sldMk cId="260546108" sldId="3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CC059-87C8-364B-874D-D599F986B1F5}" type="datetimeFigureOut">
              <a:rPr lang="es-CO" smtClean="0"/>
              <a:t>5/07/2024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8AA1B-BDFF-A94E-AA0F-850DE96A20D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799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8AA1B-BDFF-A94E-AA0F-850DE96A20D2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7700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8AA1B-BDFF-A94E-AA0F-850DE96A20D2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8738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304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F968E0F-30EF-230C-1DD4-893833D2AF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2391D43-07D9-1C94-87C2-46FDACE426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5462" y="2362034"/>
            <a:ext cx="4016789" cy="1615827"/>
          </a:xfrm>
        </p:spPr>
        <p:txBody>
          <a:bodyPr wrap="square">
            <a:spAutoFit/>
          </a:bodyPr>
          <a:lstStyle>
            <a:lvl1pPr marL="0" indent="0" algn="l">
              <a:buNone/>
              <a:defRPr sz="5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Título principal</a:t>
            </a:r>
          </a:p>
        </p:txBody>
      </p:sp>
      <p:sp>
        <p:nvSpPr>
          <p:cNvPr id="11" name="Marcador de texto 9">
            <a:extLst>
              <a:ext uri="{FF2B5EF4-FFF2-40B4-BE49-F238E27FC236}">
                <a16:creationId xmlns:a16="http://schemas.microsoft.com/office/drawing/2014/main" id="{3B8637EB-CE2E-94A0-EFA8-02CC1F0C4C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462" y="4318545"/>
            <a:ext cx="1795684" cy="438582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 algn="l">
              <a:buNone/>
              <a:defRPr sz="2500" b="0" spc="300">
                <a:solidFill>
                  <a:srgbClr val="F741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382274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1B3B571-C65B-81DB-AB6C-F97BA05B2B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9">
            <a:extLst>
              <a:ext uri="{FF2B5EF4-FFF2-40B4-BE49-F238E27FC236}">
                <a16:creationId xmlns:a16="http://schemas.microsoft.com/office/drawing/2014/main" id="{DF0A5FF4-9A5C-1275-C3D2-CBBA30819E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5462" y="2785115"/>
            <a:ext cx="3320753" cy="854080"/>
          </a:xfrm>
        </p:spPr>
        <p:txBody>
          <a:bodyPr wrap="square">
            <a:spAutoFit/>
          </a:bodyPr>
          <a:lstStyle>
            <a:lvl1pPr marL="0" indent="0" algn="l">
              <a:buNone/>
              <a:defRPr sz="5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Título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EEDD9CA-690D-8540-4F31-5A8D4ED53C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462" y="3639195"/>
            <a:ext cx="1449435" cy="438582"/>
          </a:xfrm>
          <a:noFill/>
        </p:spPr>
        <p:txBody>
          <a:bodyPr wrap="none">
            <a:spAutoFit/>
          </a:bodyPr>
          <a:lstStyle>
            <a:lvl1pPr marL="0" indent="0" algn="l">
              <a:buNone/>
              <a:defRPr sz="2500" b="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893AA771-ADF5-0179-74C9-286B15799C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3613" y="917575"/>
            <a:ext cx="5622925" cy="50228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Contenido extenso</a:t>
            </a:r>
          </a:p>
        </p:txBody>
      </p:sp>
    </p:spTree>
    <p:extLst>
      <p:ext uri="{BB962C8B-B14F-4D97-AF65-F5344CB8AC3E}">
        <p14:creationId xmlns:p14="http://schemas.microsoft.com/office/powerpoint/2010/main" val="1803938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85AB491-A59E-DAC5-369F-D07954208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9">
            <a:extLst>
              <a:ext uri="{FF2B5EF4-FFF2-40B4-BE49-F238E27FC236}">
                <a16:creationId xmlns:a16="http://schemas.microsoft.com/office/drawing/2014/main" id="{304406AB-E732-9E3F-9463-ECDF09CA33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15785" y="2785115"/>
            <a:ext cx="3320753" cy="854080"/>
          </a:xfrm>
        </p:spPr>
        <p:txBody>
          <a:bodyPr wrap="square">
            <a:spAutoFit/>
          </a:bodyPr>
          <a:lstStyle>
            <a:lvl1pPr marL="0" indent="0" algn="r">
              <a:buNone/>
              <a:defRPr sz="5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Título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1C966D0-A693-0FEC-C9DA-882AAD2714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87103" y="3639195"/>
            <a:ext cx="1449435" cy="438582"/>
          </a:xfrm>
          <a:noFill/>
        </p:spPr>
        <p:txBody>
          <a:bodyPr wrap="none">
            <a:spAutoFit/>
          </a:bodyPr>
          <a:lstStyle>
            <a:lvl1pPr marL="0" indent="0" algn="r">
              <a:buNone/>
              <a:defRPr sz="2500" b="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  <p:sp>
        <p:nvSpPr>
          <p:cNvPr id="11" name="Marcador de texto 11">
            <a:extLst>
              <a:ext uri="{FF2B5EF4-FFF2-40B4-BE49-F238E27FC236}">
                <a16:creationId xmlns:a16="http://schemas.microsoft.com/office/drawing/2014/main" id="{499EB044-FAC6-71DA-0167-59660E7CFF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5462" y="917575"/>
            <a:ext cx="5622925" cy="5022850"/>
          </a:xfrm>
        </p:spPr>
        <p:txBody>
          <a:bodyPr>
            <a:noAutofit/>
          </a:bodyPr>
          <a:lstStyle>
            <a:lvl1pPr marL="0" indent="0" algn="r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Contenido extenso</a:t>
            </a:r>
          </a:p>
        </p:txBody>
      </p:sp>
    </p:spTree>
    <p:extLst>
      <p:ext uri="{BB962C8B-B14F-4D97-AF65-F5344CB8AC3E}">
        <p14:creationId xmlns:p14="http://schemas.microsoft.com/office/powerpoint/2010/main" val="3466857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FCAE89-DB26-6A12-7BB5-A55E3C7AEC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9">
            <a:extLst>
              <a:ext uri="{FF2B5EF4-FFF2-40B4-BE49-F238E27FC236}">
                <a16:creationId xmlns:a16="http://schemas.microsoft.com/office/drawing/2014/main" id="{DF0A5FF4-9A5C-1275-C3D2-CBBA30819E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5462" y="2785115"/>
            <a:ext cx="3320753" cy="854080"/>
          </a:xfrm>
        </p:spPr>
        <p:txBody>
          <a:bodyPr wrap="square">
            <a:spAutoFit/>
          </a:bodyPr>
          <a:lstStyle>
            <a:lvl1pPr marL="0" indent="0" algn="l">
              <a:buNone/>
              <a:defRPr sz="5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Título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EEDD9CA-690D-8540-4F31-5A8D4ED53C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462" y="3639195"/>
            <a:ext cx="1449435" cy="438582"/>
          </a:xfrm>
          <a:noFill/>
        </p:spPr>
        <p:txBody>
          <a:bodyPr wrap="none">
            <a:spAutoFit/>
          </a:bodyPr>
          <a:lstStyle>
            <a:lvl1pPr marL="0" indent="0" algn="l">
              <a:buNone/>
              <a:defRPr sz="2500" b="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893AA771-ADF5-0179-74C9-286B15799C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3613" y="917575"/>
            <a:ext cx="5622925" cy="50228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Contenido extenso</a:t>
            </a:r>
          </a:p>
        </p:txBody>
      </p:sp>
    </p:spTree>
    <p:extLst>
      <p:ext uri="{BB962C8B-B14F-4D97-AF65-F5344CB8AC3E}">
        <p14:creationId xmlns:p14="http://schemas.microsoft.com/office/powerpoint/2010/main" val="2674633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76296C-741F-793D-83EC-010EEFF48E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9">
            <a:extLst>
              <a:ext uri="{FF2B5EF4-FFF2-40B4-BE49-F238E27FC236}">
                <a16:creationId xmlns:a16="http://schemas.microsoft.com/office/drawing/2014/main" id="{304406AB-E732-9E3F-9463-ECDF09CA33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15785" y="2785115"/>
            <a:ext cx="3320753" cy="854080"/>
          </a:xfrm>
        </p:spPr>
        <p:txBody>
          <a:bodyPr wrap="square">
            <a:spAutoFit/>
          </a:bodyPr>
          <a:lstStyle>
            <a:lvl1pPr marL="0" indent="0" algn="r">
              <a:buNone/>
              <a:defRPr sz="5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Título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1C966D0-A693-0FEC-C9DA-882AAD2714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87103" y="3639195"/>
            <a:ext cx="1449435" cy="438582"/>
          </a:xfrm>
          <a:noFill/>
        </p:spPr>
        <p:txBody>
          <a:bodyPr wrap="none">
            <a:spAutoFit/>
          </a:bodyPr>
          <a:lstStyle>
            <a:lvl1pPr marL="0" indent="0" algn="r">
              <a:buNone/>
              <a:defRPr sz="2500" b="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  <p:sp>
        <p:nvSpPr>
          <p:cNvPr id="11" name="Marcador de texto 11">
            <a:extLst>
              <a:ext uri="{FF2B5EF4-FFF2-40B4-BE49-F238E27FC236}">
                <a16:creationId xmlns:a16="http://schemas.microsoft.com/office/drawing/2014/main" id="{499EB044-FAC6-71DA-0167-59660E7CFF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5462" y="917575"/>
            <a:ext cx="5622925" cy="5022850"/>
          </a:xfrm>
        </p:spPr>
        <p:txBody>
          <a:bodyPr>
            <a:noAutofit/>
          </a:bodyPr>
          <a:lstStyle>
            <a:lvl1pPr marL="0" indent="0" algn="r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Contenido extenso</a:t>
            </a:r>
          </a:p>
        </p:txBody>
      </p:sp>
    </p:spTree>
    <p:extLst>
      <p:ext uri="{BB962C8B-B14F-4D97-AF65-F5344CB8AC3E}">
        <p14:creationId xmlns:p14="http://schemas.microsoft.com/office/powerpoint/2010/main" val="1583249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5B7AF25-F3EC-CC4C-50E2-E19F7234C4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9">
            <a:extLst>
              <a:ext uri="{FF2B5EF4-FFF2-40B4-BE49-F238E27FC236}">
                <a16:creationId xmlns:a16="http://schemas.microsoft.com/office/drawing/2014/main" id="{DF0A5FF4-9A5C-1275-C3D2-CBBA30819E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5462" y="2785115"/>
            <a:ext cx="3320753" cy="854080"/>
          </a:xfrm>
        </p:spPr>
        <p:txBody>
          <a:bodyPr wrap="square">
            <a:spAutoFit/>
          </a:bodyPr>
          <a:lstStyle>
            <a:lvl1pPr marL="0" indent="0" algn="l">
              <a:buNone/>
              <a:defRPr sz="5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Título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EEDD9CA-690D-8540-4F31-5A8D4ED53C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462" y="3639195"/>
            <a:ext cx="1449435" cy="438582"/>
          </a:xfrm>
          <a:noFill/>
        </p:spPr>
        <p:txBody>
          <a:bodyPr wrap="none">
            <a:spAutoFit/>
          </a:bodyPr>
          <a:lstStyle>
            <a:lvl1pPr marL="0" indent="0" algn="l">
              <a:buNone/>
              <a:defRPr sz="2500" b="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893AA771-ADF5-0179-74C9-286B15799C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3613" y="917575"/>
            <a:ext cx="5622925" cy="50228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Contenido extenso</a:t>
            </a:r>
          </a:p>
        </p:txBody>
      </p:sp>
    </p:spTree>
    <p:extLst>
      <p:ext uri="{BB962C8B-B14F-4D97-AF65-F5344CB8AC3E}">
        <p14:creationId xmlns:p14="http://schemas.microsoft.com/office/powerpoint/2010/main" val="116938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9E56B66-D665-37CD-DD3A-F55F85BE62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6" y="3412"/>
            <a:ext cx="12185934" cy="6854588"/>
          </a:xfrm>
          <a:prstGeom prst="rect">
            <a:avLst/>
          </a:prstGeom>
        </p:spPr>
      </p:pic>
      <p:sp>
        <p:nvSpPr>
          <p:cNvPr id="9" name="Marcador de texto 9">
            <a:extLst>
              <a:ext uri="{FF2B5EF4-FFF2-40B4-BE49-F238E27FC236}">
                <a16:creationId xmlns:a16="http://schemas.microsoft.com/office/drawing/2014/main" id="{304406AB-E732-9E3F-9463-ECDF09CA33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15785" y="2785115"/>
            <a:ext cx="3320753" cy="854080"/>
          </a:xfrm>
        </p:spPr>
        <p:txBody>
          <a:bodyPr wrap="square">
            <a:spAutoFit/>
          </a:bodyPr>
          <a:lstStyle>
            <a:lvl1pPr marL="0" indent="0" algn="r">
              <a:buNone/>
              <a:defRPr sz="5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Título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1C966D0-A693-0FEC-C9DA-882AAD2714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87103" y="3639195"/>
            <a:ext cx="1449435" cy="438582"/>
          </a:xfrm>
          <a:noFill/>
        </p:spPr>
        <p:txBody>
          <a:bodyPr wrap="none">
            <a:spAutoFit/>
          </a:bodyPr>
          <a:lstStyle>
            <a:lvl1pPr marL="0" indent="0" algn="r">
              <a:buNone/>
              <a:defRPr sz="2500" b="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  <p:sp>
        <p:nvSpPr>
          <p:cNvPr id="11" name="Marcador de texto 11">
            <a:extLst>
              <a:ext uri="{FF2B5EF4-FFF2-40B4-BE49-F238E27FC236}">
                <a16:creationId xmlns:a16="http://schemas.microsoft.com/office/drawing/2014/main" id="{499EB044-FAC6-71DA-0167-59660E7CFF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5462" y="917575"/>
            <a:ext cx="5622925" cy="5022850"/>
          </a:xfrm>
        </p:spPr>
        <p:txBody>
          <a:bodyPr>
            <a:noAutofit/>
          </a:bodyPr>
          <a:lstStyle>
            <a:lvl1pPr marL="0" indent="0" algn="r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Contenido extenso</a:t>
            </a:r>
          </a:p>
        </p:txBody>
      </p:sp>
    </p:spTree>
    <p:extLst>
      <p:ext uri="{BB962C8B-B14F-4D97-AF65-F5344CB8AC3E}">
        <p14:creationId xmlns:p14="http://schemas.microsoft.com/office/powerpoint/2010/main" val="214780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A0F3580-938A-41AD-108D-DC187458D2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Marcador de texto 11">
            <a:extLst>
              <a:ext uri="{FF2B5EF4-FFF2-40B4-BE49-F238E27FC236}">
                <a16:creationId xmlns:a16="http://schemas.microsoft.com/office/drawing/2014/main" id="{4C63416F-9AB9-4ED4-A77E-65F8D4AA5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3613" y="917575"/>
            <a:ext cx="5622925" cy="50228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Contenido extenso</a:t>
            </a:r>
          </a:p>
        </p:txBody>
      </p:sp>
    </p:spTree>
    <p:extLst>
      <p:ext uri="{BB962C8B-B14F-4D97-AF65-F5344CB8AC3E}">
        <p14:creationId xmlns:p14="http://schemas.microsoft.com/office/powerpoint/2010/main" val="3366981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902AD8E-AF93-0C72-3C10-71CFEE8646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F044687-33E1-9A44-6D77-BF838205C1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3613" y="917575"/>
            <a:ext cx="5622925" cy="50228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Contenido extenso</a:t>
            </a:r>
          </a:p>
        </p:txBody>
      </p:sp>
    </p:spTree>
    <p:extLst>
      <p:ext uri="{BB962C8B-B14F-4D97-AF65-F5344CB8AC3E}">
        <p14:creationId xmlns:p14="http://schemas.microsoft.com/office/powerpoint/2010/main" val="2966251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0B9389E-486E-EF2B-0AB9-5781A6435F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Marcador de texto 11">
            <a:extLst>
              <a:ext uri="{FF2B5EF4-FFF2-40B4-BE49-F238E27FC236}">
                <a16:creationId xmlns:a16="http://schemas.microsoft.com/office/drawing/2014/main" id="{157EA447-BF71-0C22-3000-4BF368B41A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3613" y="917575"/>
            <a:ext cx="5622925" cy="50228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Contenido extenso</a:t>
            </a:r>
          </a:p>
        </p:txBody>
      </p:sp>
    </p:spTree>
    <p:extLst>
      <p:ext uri="{BB962C8B-B14F-4D97-AF65-F5344CB8AC3E}">
        <p14:creationId xmlns:p14="http://schemas.microsoft.com/office/powerpoint/2010/main" val="1655834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BF47F50-382E-5785-0C0C-1BB882EF14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2391D43-07D9-1C94-87C2-46FDACE426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75731" y="3036585"/>
            <a:ext cx="5240538" cy="854080"/>
          </a:xfrm>
        </p:spPr>
        <p:txBody>
          <a:bodyPr wrap="none">
            <a:spAutoFit/>
          </a:bodyPr>
          <a:lstStyle>
            <a:lvl1pPr marL="0" indent="0" algn="ctr">
              <a:buNone/>
              <a:defRPr sz="5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Título principal</a:t>
            </a:r>
          </a:p>
        </p:txBody>
      </p:sp>
      <p:sp>
        <p:nvSpPr>
          <p:cNvPr id="11" name="Marcador de texto 9">
            <a:extLst>
              <a:ext uri="{FF2B5EF4-FFF2-40B4-BE49-F238E27FC236}">
                <a16:creationId xmlns:a16="http://schemas.microsoft.com/office/drawing/2014/main" id="{3B8637EB-CE2E-94A0-EFA8-02CC1F0C4C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8157" y="4263954"/>
            <a:ext cx="1795684" cy="438582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 algn="ctr">
              <a:buNone/>
              <a:defRPr sz="2500" b="0" spc="300">
                <a:solidFill>
                  <a:srgbClr val="F741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152083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3457A7E-1CFF-902A-024B-AC74127D63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B5C4A312-93B4-C2AB-B77C-93BACCD7B9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4363" y="886465"/>
            <a:ext cx="5481637" cy="509125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CO" dirty="0"/>
              <a:t>Clic aquí para agregar imagen</a:t>
            </a:r>
          </a:p>
        </p:txBody>
      </p:sp>
      <p:sp>
        <p:nvSpPr>
          <p:cNvPr id="9" name="Marcador de texto 11">
            <a:extLst>
              <a:ext uri="{FF2B5EF4-FFF2-40B4-BE49-F238E27FC236}">
                <a16:creationId xmlns:a16="http://schemas.microsoft.com/office/drawing/2014/main" id="{C8EA84D1-3B2B-5C7E-D88C-7076CCB526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23630" y="1951628"/>
            <a:ext cx="5195295" cy="380154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Contenido extenso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C4C5AB27-1829-B571-A7B0-53008EDAD9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3630" y="1241306"/>
            <a:ext cx="1406154" cy="577081"/>
          </a:xfrm>
        </p:spPr>
        <p:txBody>
          <a:bodyPr wrap="none">
            <a:spAutoFit/>
          </a:bodyPr>
          <a:lstStyle>
            <a:lvl1pPr marL="0" indent="0" algn="l">
              <a:buNone/>
              <a:defRPr sz="3500" b="1">
                <a:solidFill>
                  <a:srgbClr val="EE2B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34833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32F23B8-4C97-47EA-3BD0-DAB4A512DA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Marcador de texto 11">
            <a:extLst>
              <a:ext uri="{FF2B5EF4-FFF2-40B4-BE49-F238E27FC236}">
                <a16:creationId xmlns:a16="http://schemas.microsoft.com/office/drawing/2014/main" id="{B3A6C282-8CDF-B2F2-98F8-F1F0D9A204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23630" y="1951628"/>
            <a:ext cx="5195295" cy="380154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Contenido extenso</a:t>
            </a:r>
          </a:p>
        </p:txBody>
      </p:sp>
      <p:sp>
        <p:nvSpPr>
          <p:cNvPr id="11" name="Marcador de texto 9">
            <a:extLst>
              <a:ext uri="{FF2B5EF4-FFF2-40B4-BE49-F238E27FC236}">
                <a16:creationId xmlns:a16="http://schemas.microsoft.com/office/drawing/2014/main" id="{A12D1848-3B30-6005-924E-D2442567E5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3630" y="1241306"/>
            <a:ext cx="1406154" cy="577081"/>
          </a:xfrm>
        </p:spPr>
        <p:txBody>
          <a:bodyPr wrap="none">
            <a:spAutoFit/>
          </a:bodyPr>
          <a:lstStyle>
            <a:lvl1pPr marL="0" indent="0" algn="l">
              <a:buNone/>
              <a:defRPr sz="3500" b="1">
                <a:solidFill>
                  <a:srgbClr val="EE2B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Título</a:t>
            </a:r>
          </a:p>
        </p:txBody>
      </p:sp>
      <p:sp>
        <p:nvSpPr>
          <p:cNvPr id="12" name="Marcador de posición de imagen 7">
            <a:extLst>
              <a:ext uri="{FF2B5EF4-FFF2-40B4-BE49-F238E27FC236}">
                <a16:creationId xmlns:a16="http://schemas.microsoft.com/office/drawing/2014/main" id="{9834BEC8-82BC-4C0D-48C7-B38A921F7A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4363" y="886465"/>
            <a:ext cx="5481637" cy="509125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CO" dirty="0"/>
              <a:t>Clic aquí para agregar imagen</a:t>
            </a:r>
          </a:p>
        </p:txBody>
      </p:sp>
    </p:spTree>
    <p:extLst>
      <p:ext uri="{BB962C8B-B14F-4D97-AF65-F5344CB8AC3E}">
        <p14:creationId xmlns:p14="http://schemas.microsoft.com/office/powerpoint/2010/main" val="8880393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5C726D5-2078-5FE0-17EF-65AE0CBE76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Marcador de texto 11">
            <a:extLst>
              <a:ext uri="{FF2B5EF4-FFF2-40B4-BE49-F238E27FC236}">
                <a16:creationId xmlns:a16="http://schemas.microsoft.com/office/drawing/2014/main" id="{C272EE04-A036-7BDF-144C-4591ADDFF6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23630" y="1951628"/>
            <a:ext cx="5195295" cy="380154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Contenido extenso</a:t>
            </a:r>
          </a:p>
        </p:txBody>
      </p:sp>
      <p:sp>
        <p:nvSpPr>
          <p:cNvPr id="11" name="Marcador de texto 9">
            <a:extLst>
              <a:ext uri="{FF2B5EF4-FFF2-40B4-BE49-F238E27FC236}">
                <a16:creationId xmlns:a16="http://schemas.microsoft.com/office/drawing/2014/main" id="{FEE530A7-DCF4-52A1-6645-2EB465B4AC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3630" y="1241306"/>
            <a:ext cx="1406154" cy="577081"/>
          </a:xfrm>
        </p:spPr>
        <p:txBody>
          <a:bodyPr wrap="none">
            <a:spAutoFit/>
          </a:bodyPr>
          <a:lstStyle>
            <a:lvl1pPr marL="0" indent="0" algn="l">
              <a:buNone/>
              <a:defRPr sz="3500" b="1">
                <a:solidFill>
                  <a:srgbClr val="EE2B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Título</a:t>
            </a:r>
          </a:p>
        </p:txBody>
      </p:sp>
      <p:sp>
        <p:nvSpPr>
          <p:cNvPr id="12" name="Marcador de posición de imagen 7">
            <a:extLst>
              <a:ext uri="{FF2B5EF4-FFF2-40B4-BE49-F238E27FC236}">
                <a16:creationId xmlns:a16="http://schemas.microsoft.com/office/drawing/2014/main" id="{C6C081A8-545C-D18A-6AB0-10BC3CA279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4363" y="886465"/>
            <a:ext cx="5481637" cy="509125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CO" dirty="0"/>
              <a:t>Clic aquí para agregar imagen</a:t>
            </a:r>
          </a:p>
        </p:txBody>
      </p:sp>
    </p:spTree>
    <p:extLst>
      <p:ext uri="{BB962C8B-B14F-4D97-AF65-F5344CB8AC3E}">
        <p14:creationId xmlns:p14="http://schemas.microsoft.com/office/powerpoint/2010/main" val="1990024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0C9A065-E856-28FD-5551-F01381CFE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11">
            <a:extLst>
              <a:ext uri="{FF2B5EF4-FFF2-40B4-BE49-F238E27FC236}">
                <a16:creationId xmlns:a16="http://schemas.microsoft.com/office/drawing/2014/main" id="{CC15C4A5-6294-CE02-B57F-E3241EF82F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23630" y="2047164"/>
            <a:ext cx="5195295" cy="380154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Contenido extenso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95FD1F4-E4F3-2F49-7F7E-EE76C4D584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3630" y="1336842"/>
            <a:ext cx="1406154" cy="577081"/>
          </a:xfrm>
        </p:spPr>
        <p:txBody>
          <a:bodyPr wrap="none">
            <a:spAutoFit/>
          </a:bodyPr>
          <a:lstStyle>
            <a:lvl1pPr marL="0" indent="0" algn="l">
              <a:buNone/>
              <a:defRPr sz="3500" b="1">
                <a:solidFill>
                  <a:srgbClr val="EE2B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Título</a:t>
            </a:r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21F64FA9-7E61-59E6-7F22-F502DC821C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4363" y="982001"/>
            <a:ext cx="5481637" cy="509125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CO" dirty="0"/>
              <a:t>Clic aquí para agregar imagen</a:t>
            </a:r>
          </a:p>
        </p:txBody>
      </p:sp>
    </p:spTree>
    <p:extLst>
      <p:ext uri="{BB962C8B-B14F-4D97-AF65-F5344CB8AC3E}">
        <p14:creationId xmlns:p14="http://schemas.microsoft.com/office/powerpoint/2010/main" val="1461074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0C9A065-E856-28FD-5551-F01381CFE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11">
            <a:extLst>
              <a:ext uri="{FF2B5EF4-FFF2-40B4-BE49-F238E27FC236}">
                <a16:creationId xmlns:a16="http://schemas.microsoft.com/office/drawing/2014/main" id="{CC15C4A5-6294-CE02-B57F-E3241EF82F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2337" y="2156346"/>
            <a:ext cx="5195295" cy="3801541"/>
          </a:xfrm>
        </p:spPr>
        <p:txBody>
          <a:bodyPr>
            <a:noAutofit/>
          </a:bodyPr>
          <a:lstStyle>
            <a:lvl1pPr marL="0" indent="0" algn="r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Contenido extenso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95FD1F4-E4F3-2F49-7F7E-EE76C4D584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1478" y="1446024"/>
            <a:ext cx="1406154" cy="577081"/>
          </a:xfrm>
        </p:spPr>
        <p:txBody>
          <a:bodyPr wrap="none">
            <a:spAutoFit/>
          </a:bodyPr>
          <a:lstStyle>
            <a:lvl1pPr marL="0" indent="0" algn="r">
              <a:buNone/>
              <a:defRPr sz="3500" b="1">
                <a:solidFill>
                  <a:srgbClr val="EE2B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Título</a:t>
            </a:r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21F64FA9-7E61-59E6-7F22-F502DC821C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4813" y="1091183"/>
            <a:ext cx="5481637" cy="509125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CO" dirty="0"/>
              <a:t>Clic aquí para agregar imagen</a:t>
            </a:r>
          </a:p>
        </p:txBody>
      </p:sp>
    </p:spTree>
    <p:extLst>
      <p:ext uri="{BB962C8B-B14F-4D97-AF65-F5344CB8AC3E}">
        <p14:creationId xmlns:p14="http://schemas.microsoft.com/office/powerpoint/2010/main" val="41057707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0C9A065-E856-28FD-5551-F01381CFE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11">
            <a:extLst>
              <a:ext uri="{FF2B5EF4-FFF2-40B4-BE49-F238E27FC236}">
                <a16:creationId xmlns:a16="http://schemas.microsoft.com/office/drawing/2014/main" id="{CC15C4A5-6294-CE02-B57F-E3241EF82F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19511" y="1815151"/>
            <a:ext cx="8952979" cy="380154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Contenido extenso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95FD1F4-E4F3-2F49-7F7E-EE76C4D584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9511" y="1104829"/>
            <a:ext cx="1406154" cy="577081"/>
          </a:xfrm>
        </p:spPr>
        <p:txBody>
          <a:bodyPr wrap="none">
            <a:spAutoFit/>
          </a:bodyPr>
          <a:lstStyle>
            <a:lvl1pPr marL="0" indent="0" algn="l">
              <a:buNone/>
              <a:defRPr sz="3500" b="1">
                <a:solidFill>
                  <a:srgbClr val="EE2B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Título</a:t>
            </a:r>
          </a:p>
        </p:txBody>
      </p:sp>
      <p:sp>
        <p:nvSpPr>
          <p:cNvPr id="3" name="Marcador de texto 9">
            <a:extLst>
              <a:ext uri="{FF2B5EF4-FFF2-40B4-BE49-F238E27FC236}">
                <a16:creationId xmlns:a16="http://schemas.microsoft.com/office/drawing/2014/main" id="{835E1770-6F70-0192-BEAB-3129FB76C4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0889" y="1174078"/>
            <a:ext cx="2045753" cy="438582"/>
          </a:xfrm>
        </p:spPr>
        <p:txBody>
          <a:bodyPr wrap="none">
            <a:spAutoFit/>
          </a:bodyPr>
          <a:lstStyle>
            <a:lvl1pPr marL="0" indent="0" algn="l">
              <a:buNone/>
              <a:defRPr sz="2500" b="0" spc="300">
                <a:solidFill>
                  <a:srgbClr val="EE2B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| Subtítulo</a:t>
            </a:r>
          </a:p>
        </p:txBody>
      </p:sp>
    </p:spTree>
    <p:extLst>
      <p:ext uri="{BB962C8B-B14F-4D97-AF65-F5344CB8AC3E}">
        <p14:creationId xmlns:p14="http://schemas.microsoft.com/office/powerpoint/2010/main" val="20874262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78431F5-EC49-AE73-A6CB-1CB47105D4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11">
            <a:extLst>
              <a:ext uri="{FF2B5EF4-FFF2-40B4-BE49-F238E27FC236}">
                <a16:creationId xmlns:a16="http://schemas.microsoft.com/office/drawing/2014/main" id="{CC15C4A5-6294-CE02-B57F-E3241EF82F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19511" y="1815151"/>
            <a:ext cx="8952979" cy="380154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Contenido extenso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95FD1F4-E4F3-2F49-7F7E-EE76C4D584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9511" y="1104829"/>
            <a:ext cx="1406154" cy="577081"/>
          </a:xfrm>
        </p:spPr>
        <p:txBody>
          <a:bodyPr wrap="none">
            <a:spAutoFit/>
          </a:bodyPr>
          <a:lstStyle>
            <a:lvl1pPr marL="0" indent="0" algn="l">
              <a:buNone/>
              <a:defRPr sz="3500" b="1">
                <a:solidFill>
                  <a:srgbClr val="EE2B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Título</a:t>
            </a:r>
          </a:p>
        </p:txBody>
      </p:sp>
      <p:sp>
        <p:nvSpPr>
          <p:cNvPr id="3" name="Marcador de texto 9">
            <a:extLst>
              <a:ext uri="{FF2B5EF4-FFF2-40B4-BE49-F238E27FC236}">
                <a16:creationId xmlns:a16="http://schemas.microsoft.com/office/drawing/2014/main" id="{835E1770-6F70-0192-BEAB-3129FB76C4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70889" y="1174078"/>
            <a:ext cx="2045753" cy="438582"/>
          </a:xfrm>
        </p:spPr>
        <p:txBody>
          <a:bodyPr wrap="none">
            <a:spAutoFit/>
          </a:bodyPr>
          <a:lstStyle>
            <a:lvl1pPr marL="0" indent="0" algn="l">
              <a:buNone/>
              <a:defRPr sz="2500" b="0" spc="300">
                <a:solidFill>
                  <a:srgbClr val="EE2B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| Subtítulo</a:t>
            </a:r>
          </a:p>
        </p:txBody>
      </p:sp>
    </p:spTree>
    <p:extLst>
      <p:ext uri="{BB962C8B-B14F-4D97-AF65-F5344CB8AC3E}">
        <p14:creationId xmlns:p14="http://schemas.microsoft.com/office/powerpoint/2010/main" val="3260766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3632017-27A9-8E18-EED0-A56478BBDD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33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9FFF47-7983-5DD1-7318-FED160D57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2391D43-07D9-1C94-87C2-46FDACE426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75731" y="3036585"/>
            <a:ext cx="5240538" cy="854080"/>
          </a:xfrm>
        </p:spPr>
        <p:txBody>
          <a:bodyPr wrap="none">
            <a:spAutoFit/>
          </a:bodyPr>
          <a:lstStyle>
            <a:lvl1pPr marL="0" indent="0" algn="ctr">
              <a:buNone/>
              <a:defRPr sz="5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Título principal</a:t>
            </a:r>
          </a:p>
        </p:txBody>
      </p:sp>
      <p:sp>
        <p:nvSpPr>
          <p:cNvPr id="11" name="Marcador de texto 9">
            <a:extLst>
              <a:ext uri="{FF2B5EF4-FFF2-40B4-BE49-F238E27FC236}">
                <a16:creationId xmlns:a16="http://schemas.microsoft.com/office/drawing/2014/main" id="{3B8637EB-CE2E-94A0-EFA8-02CC1F0C4C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8157" y="4263954"/>
            <a:ext cx="1795684" cy="438582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 algn="ctr">
              <a:buNone/>
              <a:defRPr sz="2500" b="0" spc="300">
                <a:solidFill>
                  <a:srgbClr val="F741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641364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2535909-ED7E-B8BE-7020-322C196238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2391D43-07D9-1C94-87C2-46FDACE426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75731" y="3036585"/>
            <a:ext cx="5240538" cy="854080"/>
          </a:xfrm>
        </p:spPr>
        <p:txBody>
          <a:bodyPr wrap="none">
            <a:spAutoFit/>
          </a:bodyPr>
          <a:lstStyle>
            <a:lvl1pPr marL="0" indent="0" algn="ctr">
              <a:buNone/>
              <a:defRPr sz="5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Título principal</a:t>
            </a:r>
          </a:p>
        </p:txBody>
      </p:sp>
      <p:sp>
        <p:nvSpPr>
          <p:cNvPr id="11" name="Marcador de texto 9">
            <a:extLst>
              <a:ext uri="{FF2B5EF4-FFF2-40B4-BE49-F238E27FC236}">
                <a16:creationId xmlns:a16="http://schemas.microsoft.com/office/drawing/2014/main" id="{3B8637EB-CE2E-94A0-EFA8-02CC1F0C4C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8157" y="4263954"/>
            <a:ext cx="1795684" cy="438582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 algn="ctr">
              <a:buNone/>
              <a:defRPr sz="2500" b="0" spc="300">
                <a:solidFill>
                  <a:srgbClr val="F741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30389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BCCF53-E13F-5AA0-9753-9E52A1B2A4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2391D43-07D9-1C94-87C2-46FDACE426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5462" y="2362034"/>
            <a:ext cx="4016789" cy="1615827"/>
          </a:xfrm>
        </p:spPr>
        <p:txBody>
          <a:bodyPr wrap="square">
            <a:spAutoFit/>
          </a:bodyPr>
          <a:lstStyle>
            <a:lvl1pPr marL="0" indent="0" algn="l">
              <a:buNone/>
              <a:defRPr sz="5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Título principal</a:t>
            </a:r>
          </a:p>
        </p:txBody>
      </p:sp>
      <p:sp>
        <p:nvSpPr>
          <p:cNvPr id="11" name="Marcador de texto 9">
            <a:extLst>
              <a:ext uri="{FF2B5EF4-FFF2-40B4-BE49-F238E27FC236}">
                <a16:creationId xmlns:a16="http://schemas.microsoft.com/office/drawing/2014/main" id="{3B8637EB-CE2E-94A0-EFA8-02CC1F0C4C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462" y="4318545"/>
            <a:ext cx="1795684" cy="438582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 algn="l">
              <a:buNone/>
              <a:defRPr sz="2500" b="0" spc="300">
                <a:solidFill>
                  <a:srgbClr val="F741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984160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B0773E-0F43-822B-33EB-57654A3F30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2391D43-07D9-1C94-87C2-46FDACE426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5462" y="2362034"/>
            <a:ext cx="4016789" cy="1615827"/>
          </a:xfrm>
        </p:spPr>
        <p:txBody>
          <a:bodyPr wrap="square">
            <a:spAutoFit/>
          </a:bodyPr>
          <a:lstStyle>
            <a:lvl1pPr marL="0" indent="0" algn="l">
              <a:buNone/>
              <a:defRPr sz="5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Título principal</a:t>
            </a:r>
          </a:p>
        </p:txBody>
      </p:sp>
      <p:sp>
        <p:nvSpPr>
          <p:cNvPr id="11" name="Marcador de texto 9">
            <a:extLst>
              <a:ext uri="{FF2B5EF4-FFF2-40B4-BE49-F238E27FC236}">
                <a16:creationId xmlns:a16="http://schemas.microsoft.com/office/drawing/2014/main" id="{3B8637EB-CE2E-94A0-EFA8-02CC1F0C4C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462" y="4318545"/>
            <a:ext cx="1795684" cy="438582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 algn="l">
              <a:buNone/>
              <a:defRPr sz="2500" b="0" spc="300">
                <a:solidFill>
                  <a:srgbClr val="F741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757987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DE63F77-8BF1-AAE1-45AB-DF2FAF7BAD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2391D43-07D9-1C94-87C2-46FDACE426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5462" y="2362034"/>
            <a:ext cx="4016789" cy="1615827"/>
          </a:xfrm>
        </p:spPr>
        <p:txBody>
          <a:bodyPr wrap="square">
            <a:spAutoFit/>
          </a:bodyPr>
          <a:lstStyle>
            <a:lvl1pPr marL="0" indent="0" algn="l">
              <a:buNone/>
              <a:defRPr sz="5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Título principal</a:t>
            </a:r>
          </a:p>
        </p:txBody>
      </p:sp>
      <p:sp>
        <p:nvSpPr>
          <p:cNvPr id="11" name="Marcador de texto 9">
            <a:extLst>
              <a:ext uri="{FF2B5EF4-FFF2-40B4-BE49-F238E27FC236}">
                <a16:creationId xmlns:a16="http://schemas.microsoft.com/office/drawing/2014/main" id="{3B8637EB-CE2E-94A0-EFA8-02CC1F0C4C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462" y="4318545"/>
            <a:ext cx="1795684" cy="438582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 algn="l">
              <a:buNone/>
              <a:defRPr sz="2500" b="0" spc="300">
                <a:solidFill>
                  <a:srgbClr val="F741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651437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8075D30-FE4D-AD8A-DEDD-B909B80ACA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2391D43-07D9-1C94-87C2-46FDACE426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5462" y="2362034"/>
            <a:ext cx="4016789" cy="1615827"/>
          </a:xfrm>
        </p:spPr>
        <p:txBody>
          <a:bodyPr wrap="square">
            <a:spAutoFit/>
          </a:bodyPr>
          <a:lstStyle>
            <a:lvl1pPr marL="0" indent="0" algn="l">
              <a:buNone/>
              <a:defRPr sz="5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Título principal</a:t>
            </a:r>
          </a:p>
        </p:txBody>
      </p:sp>
      <p:sp>
        <p:nvSpPr>
          <p:cNvPr id="11" name="Marcador de texto 9">
            <a:extLst>
              <a:ext uri="{FF2B5EF4-FFF2-40B4-BE49-F238E27FC236}">
                <a16:creationId xmlns:a16="http://schemas.microsoft.com/office/drawing/2014/main" id="{3B8637EB-CE2E-94A0-EFA8-02CC1F0C4C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462" y="4318545"/>
            <a:ext cx="1795684" cy="438582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 algn="l">
              <a:buNone/>
              <a:defRPr sz="2500" b="0" spc="300">
                <a:solidFill>
                  <a:srgbClr val="F741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94710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C81749-B44C-F0F2-60ED-7B14405C0E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2391D43-07D9-1C94-87C2-46FDACE426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5462" y="2362034"/>
            <a:ext cx="4016789" cy="1615827"/>
          </a:xfrm>
        </p:spPr>
        <p:txBody>
          <a:bodyPr wrap="square">
            <a:spAutoFit/>
          </a:bodyPr>
          <a:lstStyle>
            <a:lvl1pPr marL="0" indent="0" algn="l">
              <a:buNone/>
              <a:defRPr sz="5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Título principal</a:t>
            </a:r>
          </a:p>
        </p:txBody>
      </p:sp>
      <p:sp>
        <p:nvSpPr>
          <p:cNvPr id="11" name="Marcador de texto 9">
            <a:extLst>
              <a:ext uri="{FF2B5EF4-FFF2-40B4-BE49-F238E27FC236}">
                <a16:creationId xmlns:a16="http://schemas.microsoft.com/office/drawing/2014/main" id="{3B8637EB-CE2E-94A0-EFA8-02CC1F0C4C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462" y="4318545"/>
            <a:ext cx="1795684" cy="438582"/>
          </a:xfrm>
          <a:solidFill>
            <a:schemeClr val="bg1"/>
          </a:solidFill>
        </p:spPr>
        <p:txBody>
          <a:bodyPr wrap="none">
            <a:spAutoFit/>
          </a:bodyPr>
          <a:lstStyle>
            <a:lvl1pPr marL="0" indent="0" algn="l">
              <a:buNone/>
              <a:defRPr sz="2500" b="0" spc="300">
                <a:solidFill>
                  <a:srgbClr val="F741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CO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456874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687A174-2C11-F823-937E-E15CDA434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4405D0-2204-4F24-7AA6-B904947FE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CEEB29-F73F-CED3-2B8A-9C71CFB669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78CA2-7FD8-CF40-A66A-4786D83257A1}" type="datetimeFigureOut">
              <a:rPr lang="es-CO" smtClean="0"/>
              <a:t>5/07/2024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6E691D-4D60-38B4-B9CF-EC4E11D78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2D2950-2E00-A3B9-FDEE-8245DB88C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D79AE-716C-924A-B32C-C78CB48ED62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074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4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50" r:id="rId11"/>
    <p:sldLayoutId id="2147483651" r:id="rId12"/>
    <p:sldLayoutId id="2147483668" r:id="rId13"/>
    <p:sldLayoutId id="2147483669" r:id="rId14"/>
    <p:sldLayoutId id="2147483670" r:id="rId15"/>
    <p:sldLayoutId id="2147483671" r:id="rId16"/>
    <p:sldLayoutId id="2147483652" r:id="rId17"/>
    <p:sldLayoutId id="2147483653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74" r:id="rId24"/>
    <p:sldLayoutId id="2147483672" r:id="rId25"/>
    <p:sldLayoutId id="2147483673" r:id="rId26"/>
    <p:sldLayoutId id="2147483659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microsoft.com/office/2007/relationships/hdphoto" Target="../media/hdphoto4.wdp"/><Relationship Id="rId1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erienciascomfama.com.co/#/category/-MUnHEZl-F3swv7i6eM9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iendaempresas.comfama.com/" TargetMode="External"/><Relationship Id="rId5" Type="http://schemas.openxmlformats.org/officeDocument/2006/relationships/hyperlink" Target="https://www.comfama.com/menstruacion-consciente/" TargetMode="External"/><Relationship Id="rId4" Type="http://schemas.openxmlformats.org/officeDocument/2006/relationships/hyperlink" Target="https://www.comfama.com/aprendizaje/oferta-beca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9CA3948-688A-5096-E827-826579F2D0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77934" y="5537478"/>
            <a:ext cx="4270720" cy="2235997"/>
          </a:xfrm>
        </p:spPr>
        <p:txBody>
          <a:bodyPr/>
          <a:lstStyle/>
          <a:p>
            <a:r>
              <a:rPr lang="es-CO" sz="2400" dirty="0">
                <a:solidFill>
                  <a:srgbClr val="EE2B7B"/>
                </a:solidFill>
              </a:rPr>
              <a:t>EMPRESAS COMFAMA </a:t>
            </a:r>
          </a:p>
          <a:p>
            <a:r>
              <a:rPr lang="es-CO" sz="2400" dirty="0">
                <a:solidFill>
                  <a:srgbClr val="EE2B7B"/>
                </a:solidFill>
              </a:rPr>
              <a:t>Posibilidades para conectar</a:t>
            </a:r>
          </a:p>
          <a:p>
            <a:r>
              <a:rPr lang="es-CO" sz="2400" dirty="0">
                <a:solidFill>
                  <a:srgbClr val="EE2B7B"/>
                </a:solidFill>
              </a:rPr>
              <a:t>2024</a:t>
            </a:r>
          </a:p>
          <a:p>
            <a:endParaRPr lang="es-CO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AE78780-78E7-8F88-C7A4-381707450ED7}"/>
              </a:ext>
            </a:extLst>
          </p:cNvPr>
          <p:cNvGrpSpPr/>
          <p:nvPr/>
        </p:nvGrpSpPr>
        <p:grpSpPr>
          <a:xfrm>
            <a:off x="178131" y="2769574"/>
            <a:ext cx="11162805" cy="2567740"/>
            <a:chOff x="999432" y="2615319"/>
            <a:chExt cx="9694040" cy="2112488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DF67EA20-8872-6179-6BCC-3D01D9EB2D0D}"/>
                </a:ext>
              </a:extLst>
            </p:cNvPr>
            <p:cNvSpPr txBox="1"/>
            <p:nvPr/>
          </p:nvSpPr>
          <p:spPr>
            <a:xfrm>
              <a:off x="999432" y="3743383"/>
              <a:ext cx="1529413" cy="98442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 anchor="t">
              <a:spAutoFit/>
            </a:bodyPr>
            <a:lstStyle/>
            <a:p>
              <a:pPr algn="ctr" defTabSz="914062">
                <a:defRPr/>
              </a:pPr>
              <a:r>
                <a:rPr lang="es-CO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Arial Rounded MT Bold" charset="0"/>
                  <a:cs typeface="Arial" panose="020B0604020202020204" pitchFamily="34" charset="0"/>
                </a:rPr>
                <a:t>Consolidación financiera</a:t>
              </a: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354BBCF6-9766-0778-494A-9575BF2B41CD}"/>
                </a:ext>
              </a:extLst>
            </p:cNvPr>
            <p:cNvGrpSpPr/>
            <p:nvPr/>
          </p:nvGrpSpPr>
          <p:grpSpPr>
            <a:xfrm>
              <a:off x="1323306" y="2615319"/>
              <a:ext cx="9370166" cy="1839371"/>
              <a:chOff x="1181801" y="2952631"/>
              <a:chExt cx="9370166" cy="1839371"/>
            </a:xfrm>
          </p:grpSpPr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CC0F74A-558D-EC04-3CB5-D348361C5BAC}"/>
                  </a:ext>
                </a:extLst>
              </p:cNvPr>
              <p:cNvSpPr txBox="1"/>
              <p:nvPr/>
            </p:nvSpPr>
            <p:spPr>
              <a:xfrm>
                <a:off x="9317439" y="4102904"/>
                <a:ext cx="1234528" cy="6890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 defTabSz="914062">
                  <a:defRPr/>
                </a:pPr>
                <a:r>
                  <a:rPr lang="es-CO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Cuidado y salud</a:t>
                </a:r>
                <a:endParaRPr lang="es-CO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Arial Rounded MT Bold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78D8574-4031-ACAA-3E76-25F4942BB495}"/>
                  </a:ext>
                </a:extLst>
              </p:cNvPr>
              <p:cNvSpPr txBox="1"/>
              <p:nvPr/>
            </p:nvSpPr>
            <p:spPr>
              <a:xfrm>
                <a:off x="6452504" y="4102905"/>
                <a:ext cx="1320983" cy="6890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 defTabSz="914062">
                  <a:defRPr/>
                </a:pPr>
                <a:r>
                  <a:rPr lang="es-CO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Arial Rounded MT Bold" charset="0"/>
                    <a:cs typeface="Arial" panose="020B0604020202020204" pitchFamily="34" charset="0"/>
                  </a:rPr>
                  <a:t>Aprendizaje</a:t>
                </a: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3DBB3671-1F9F-9842-2E4C-CF6387D07936}"/>
                  </a:ext>
                </a:extLst>
              </p:cNvPr>
              <p:cNvSpPr txBox="1"/>
              <p:nvPr/>
            </p:nvSpPr>
            <p:spPr>
              <a:xfrm>
                <a:off x="4943641" y="4080694"/>
                <a:ext cx="1529415" cy="6890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 defTabSz="914062">
                  <a:defRPr/>
                </a:pPr>
                <a:r>
                  <a:rPr lang="es-CO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Arial Rounded MT Bold" charset="0"/>
                    <a:cs typeface="Arial" panose="020B0604020202020204" pitchFamily="34" charset="0"/>
                  </a:rPr>
                  <a:t>Viajes y recreación</a:t>
                </a:r>
              </a:p>
            </p:txBody>
          </p: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E571EF0A-8A53-6C68-5B34-A53B21D3BE8A}"/>
                  </a:ext>
                </a:extLst>
              </p:cNvPr>
              <p:cNvSpPr txBox="1"/>
              <p:nvPr/>
            </p:nvSpPr>
            <p:spPr>
              <a:xfrm>
                <a:off x="3673614" y="4132715"/>
                <a:ext cx="1234528" cy="39377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 defTabSz="914062">
                  <a:defRPr/>
                </a:pPr>
                <a:r>
                  <a:rPr lang="es-CO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Arial Rounded MT Bold" charset="0"/>
                    <a:cs typeface="Arial" panose="020B0604020202020204" pitchFamily="34" charset="0"/>
                  </a:rPr>
                  <a:t>Hábitat</a:t>
                </a:r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DE91146C-630D-106F-DBB0-51C2535434B6}"/>
                  </a:ext>
                </a:extLst>
              </p:cNvPr>
              <p:cNvSpPr/>
              <p:nvPr/>
            </p:nvSpPr>
            <p:spPr>
              <a:xfrm>
                <a:off x="5254233" y="2975658"/>
                <a:ext cx="891033" cy="833759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62">
                  <a:defRPr/>
                </a:pPr>
                <a:endParaRPr lang="es-CO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libri" panose="020F0502020204030204"/>
                </a:endParaRPr>
              </a:p>
            </p:txBody>
          </p:sp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FE5D7A76-293D-BACC-CB59-F70C41842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duotone>
                  <a:prstClr val="black"/>
                  <a:schemeClr val="bg1">
                    <a:lumMod val="65000"/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34233" y="3095892"/>
                <a:ext cx="563121" cy="526925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7252E0ED-254E-52AB-3C4D-E7EE7CA8E22A}"/>
                  </a:ext>
                </a:extLst>
              </p:cNvPr>
              <p:cNvSpPr/>
              <p:nvPr/>
            </p:nvSpPr>
            <p:spPr>
              <a:xfrm>
                <a:off x="6644732" y="2952631"/>
                <a:ext cx="891033" cy="833759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62">
                  <a:defRPr/>
                </a:pPr>
                <a:endParaRPr lang="es-CO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libri" panose="020F0502020204030204"/>
                </a:endParaRPr>
              </a:p>
            </p:txBody>
          </p:sp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0DBE0D06-A094-0BC7-2550-DDE38AD3C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duotone>
                  <a:prstClr val="black"/>
                  <a:schemeClr val="bg1">
                    <a:lumMod val="65000"/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15687" y="3172030"/>
                <a:ext cx="520607" cy="487143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07ADB242-B13E-270D-880E-8E790C1FCF4D}"/>
                  </a:ext>
                </a:extLst>
              </p:cNvPr>
              <p:cNvSpPr/>
              <p:nvPr/>
            </p:nvSpPr>
            <p:spPr>
              <a:xfrm>
                <a:off x="3829720" y="2998723"/>
                <a:ext cx="891033" cy="833759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62">
                  <a:defRPr/>
                </a:pPr>
                <a:endParaRPr lang="es-CO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libri" panose="020F0502020204030204"/>
                </a:endParaRPr>
              </a:p>
            </p:txBody>
          </p:sp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3AECFA32-18CB-EBDE-168C-80418C6DA0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duotone>
                  <a:prstClr val="black"/>
                  <a:schemeClr val="bg1">
                    <a:lumMod val="65000"/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61904" y="3085788"/>
                <a:ext cx="539954" cy="505247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8261D8B4-235B-C872-6A37-2F2D191A6EA1}"/>
                  </a:ext>
                </a:extLst>
              </p:cNvPr>
              <p:cNvSpPr/>
              <p:nvPr/>
            </p:nvSpPr>
            <p:spPr>
              <a:xfrm>
                <a:off x="2534848" y="2982432"/>
                <a:ext cx="891033" cy="833759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62">
                  <a:defRPr/>
                </a:pPr>
                <a:endParaRPr lang="es-CO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libri" panose="020F0502020204030204"/>
                </a:endParaRPr>
              </a:p>
            </p:txBody>
          </p:sp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E351FA24-B775-21ED-A6F3-2E3749A6A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duotone>
                  <a:prstClr val="black"/>
                  <a:schemeClr val="bg1">
                    <a:lumMod val="65000"/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54845" y="3143591"/>
                <a:ext cx="481512" cy="450561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584C3E24-B3CE-8D2A-0839-13ABE0B67350}"/>
                  </a:ext>
                </a:extLst>
              </p:cNvPr>
              <p:cNvSpPr/>
              <p:nvPr/>
            </p:nvSpPr>
            <p:spPr>
              <a:xfrm>
                <a:off x="1181801" y="2966475"/>
                <a:ext cx="891033" cy="806069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62">
                  <a:defRPr/>
                </a:pPr>
                <a:endParaRPr lang="es-CO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libri" panose="020F0502020204030204"/>
                </a:endParaRPr>
              </a:p>
            </p:txBody>
          </p:sp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F6403E47-5479-A26B-C0C6-09C14B05A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duotone>
                  <a:prstClr val="black"/>
                  <a:schemeClr val="bg1">
                    <a:lumMod val="65000"/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16672" y="3143591"/>
                <a:ext cx="500818" cy="453063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A94E3966-F5CC-7930-A26A-6130AFAC2CC8}"/>
                  </a:ext>
                </a:extLst>
              </p:cNvPr>
              <p:cNvGrpSpPr/>
              <p:nvPr/>
            </p:nvGrpSpPr>
            <p:grpSpPr>
              <a:xfrm>
                <a:off x="1608034" y="3802561"/>
                <a:ext cx="57937" cy="195593"/>
                <a:chOff x="1239982" y="3372099"/>
                <a:chExt cx="108009" cy="389683"/>
              </a:xfrm>
              <a:noFill/>
            </p:grpSpPr>
            <p:cxnSp>
              <p:nvCxnSpPr>
                <p:cNvPr id="46" name="Conector recto 45">
                  <a:extLst>
                    <a:ext uri="{FF2B5EF4-FFF2-40B4-BE49-F238E27FC236}">
                      <a16:creationId xmlns:a16="http://schemas.microsoft.com/office/drawing/2014/main" id="{A8D1EFEC-C0F1-E456-E916-D14EB753E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7628" y="3372099"/>
                  <a:ext cx="5596" cy="321240"/>
                </a:xfrm>
                <a:prstGeom prst="lin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Elipse 46">
                  <a:extLst>
                    <a:ext uri="{FF2B5EF4-FFF2-40B4-BE49-F238E27FC236}">
                      <a16:creationId xmlns:a16="http://schemas.microsoft.com/office/drawing/2014/main" id="{031D2ABA-4042-5D4D-75E3-962A450C991D}"/>
                    </a:ext>
                  </a:extLst>
                </p:cNvPr>
                <p:cNvSpPr/>
                <p:nvPr/>
              </p:nvSpPr>
              <p:spPr>
                <a:xfrm>
                  <a:off x="1239982" y="3653773"/>
                  <a:ext cx="108009" cy="108009"/>
                </a:xfrm>
                <a:prstGeom prst="ellips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62">
                    <a:defRPr/>
                  </a:pPr>
                  <a:endParaRPr lang="es-CO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1B5B00A9-C010-745B-1193-C2F6F145039F}"/>
                  </a:ext>
                </a:extLst>
              </p:cNvPr>
              <p:cNvSpPr/>
              <p:nvPr/>
            </p:nvSpPr>
            <p:spPr>
              <a:xfrm>
                <a:off x="8032499" y="2985980"/>
                <a:ext cx="891033" cy="833759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62">
                  <a:defRPr/>
                </a:pPr>
                <a:endParaRPr lang="es-CO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libri" panose="020F0502020204030204"/>
                </a:endParaRP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13424B9-F051-353A-323B-5C6E55524488}"/>
                  </a:ext>
                </a:extLst>
              </p:cNvPr>
              <p:cNvSpPr txBox="1"/>
              <p:nvPr/>
            </p:nvSpPr>
            <p:spPr>
              <a:xfrm>
                <a:off x="7903957" y="4102904"/>
                <a:ext cx="1234528" cy="39377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 defTabSz="914062">
                  <a:defRPr/>
                </a:pPr>
                <a:r>
                  <a:rPr lang="es-CO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Arial Rounded MT Bold" charset="0"/>
                    <a:cs typeface="Arial" panose="020B0604020202020204" pitchFamily="34" charset="0"/>
                  </a:rPr>
                  <a:t>Cultura</a:t>
                </a:r>
              </a:p>
            </p:txBody>
          </p:sp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AB503CF0-C1A1-BF16-132B-6B34F2334A44}"/>
                  </a:ext>
                </a:extLst>
              </p:cNvPr>
              <p:cNvSpPr/>
              <p:nvPr/>
            </p:nvSpPr>
            <p:spPr>
              <a:xfrm>
                <a:off x="9463627" y="2976721"/>
                <a:ext cx="891033" cy="833759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62">
                  <a:defRPr/>
                </a:pPr>
                <a:endParaRPr lang="es-CO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B2D42BCF-A557-30F6-17EA-DF4AE4A08A61}"/>
                  </a:ext>
                </a:extLst>
              </p:cNvPr>
              <p:cNvSpPr txBox="1"/>
              <p:nvPr/>
            </p:nvSpPr>
            <p:spPr>
              <a:xfrm>
                <a:off x="2141998" y="4102904"/>
                <a:ext cx="1676730" cy="68909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 defTabSz="914062">
                  <a:defRPr/>
                </a:pPr>
                <a:r>
                  <a:rPr lang="es-CO" b="1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Arial" panose="020B0604020202020204" pitchFamily="34" charset="0"/>
                    <a:ea typeface="Arial Rounded MT Bold" charset="0"/>
                    <a:cs typeface="Arial" panose="020B0604020202020204" pitchFamily="34" charset="0"/>
                  </a:rPr>
                  <a:t>Trabajo con propósito</a:t>
                </a:r>
              </a:p>
            </p:txBody>
          </p:sp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357A8A5E-83A6-7C8E-4F45-5F1515532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prstClr val="black"/>
                  <a:schemeClr val="bg1">
                    <a:lumMod val="65000"/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Photocopy/>
                        </a14:imgEffect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3700" y="3127988"/>
                <a:ext cx="543929" cy="542646"/>
              </a:xfrm>
              <a:prstGeom prst="rect">
                <a:avLst/>
              </a:prstGeom>
            </p:spPr>
          </p:pic>
          <p:pic>
            <p:nvPicPr>
              <p:cNvPr id="27" name="Imagen 26">
                <a:extLst>
                  <a:ext uri="{FF2B5EF4-FFF2-40B4-BE49-F238E27FC236}">
                    <a16:creationId xmlns:a16="http://schemas.microsoft.com/office/drawing/2014/main" id="{4D5BBF86-1697-8CF5-0D49-BCD5EC2281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prstClr val="black"/>
                  <a:schemeClr val="bg1">
                    <a:lumMod val="65000"/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Photocopy/>
                        </a14:imgEffect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2454" y="3135659"/>
                <a:ext cx="445577" cy="559884"/>
              </a:xfrm>
              <a:prstGeom prst="rect">
                <a:avLst/>
              </a:prstGeom>
            </p:spPr>
          </p:pic>
          <p:grpSp>
            <p:nvGrpSpPr>
              <p:cNvPr id="28" name="Grupo 27">
                <a:extLst>
                  <a:ext uri="{FF2B5EF4-FFF2-40B4-BE49-F238E27FC236}">
                    <a16:creationId xmlns:a16="http://schemas.microsoft.com/office/drawing/2014/main" id="{B7308161-08E0-CEE6-4581-9ED018C8104A}"/>
                  </a:ext>
                </a:extLst>
              </p:cNvPr>
              <p:cNvGrpSpPr/>
              <p:nvPr/>
            </p:nvGrpSpPr>
            <p:grpSpPr>
              <a:xfrm>
                <a:off x="2907306" y="3784333"/>
                <a:ext cx="57937" cy="195593"/>
                <a:chOff x="1239982" y="3372099"/>
                <a:chExt cx="108009" cy="389683"/>
              </a:xfrm>
              <a:noFill/>
            </p:grpSpPr>
            <p:cxnSp>
              <p:nvCxnSpPr>
                <p:cNvPr id="44" name="Conector recto 43">
                  <a:extLst>
                    <a:ext uri="{FF2B5EF4-FFF2-40B4-BE49-F238E27FC236}">
                      <a16:creationId xmlns:a16="http://schemas.microsoft.com/office/drawing/2014/main" id="{8B53184C-1611-C384-A5E5-8A9834AA4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7628" y="3372099"/>
                  <a:ext cx="5596" cy="321240"/>
                </a:xfrm>
                <a:prstGeom prst="lin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Elipse 44">
                  <a:extLst>
                    <a:ext uri="{FF2B5EF4-FFF2-40B4-BE49-F238E27FC236}">
                      <a16:creationId xmlns:a16="http://schemas.microsoft.com/office/drawing/2014/main" id="{C3E495A9-13FF-E127-8CD3-82A3C7C77C9A}"/>
                    </a:ext>
                  </a:extLst>
                </p:cNvPr>
                <p:cNvSpPr/>
                <p:nvPr/>
              </p:nvSpPr>
              <p:spPr>
                <a:xfrm>
                  <a:off x="1239982" y="3653773"/>
                  <a:ext cx="108009" cy="108009"/>
                </a:xfrm>
                <a:prstGeom prst="ellips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62">
                    <a:defRPr/>
                  </a:pPr>
                  <a:endParaRPr lang="es-CO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29" name="Grupo 28">
                <a:extLst>
                  <a:ext uri="{FF2B5EF4-FFF2-40B4-BE49-F238E27FC236}">
                    <a16:creationId xmlns:a16="http://schemas.microsoft.com/office/drawing/2014/main" id="{8C4AD96A-C7E1-F733-02C4-5FB092303C7E}"/>
                  </a:ext>
                </a:extLst>
              </p:cNvPr>
              <p:cNvGrpSpPr/>
              <p:nvPr/>
            </p:nvGrpSpPr>
            <p:grpSpPr>
              <a:xfrm>
                <a:off x="4270976" y="3819738"/>
                <a:ext cx="57937" cy="195593"/>
                <a:chOff x="1239982" y="3372099"/>
                <a:chExt cx="108009" cy="389683"/>
              </a:xfrm>
              <a:noFill/>
            </p:grpSpPr>
            <p:cxnSp>
              <p:nvCxnSpPr>
                <p:cNvPr id="42" name="Conector recto 41">
                  <a:extLst>
                    <a:ext uri="{FF2B5EF4-FFF2-40B4-BE49-F238E27FC236}">
                      <a16:creationId xmlns:a16="http://schemas.microsoft.com/office/drawing/2014/main" id="{64255FEE-87EB-CE3E-4EB2-AA041F0254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7628" y="3372099"/>
                  <a:ext cx="5596" cy="321240"/>
                </a:xfrm>
                <a:prstGeom prst="lin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Elipse 42">
                  <a:extLst>
                    <a:ext uri="{FF2B5EF4-FFF2-40B4-BE49-F238E27FC236}">
                      <a16:creationId xmlns:a16="http://schemas.microsoft.com/office/drawing/2014/main" id="{BC5695A0-10FC-8A9C-41AA-B01CEC0FB9D3}"/>
                    </a:ext>
                  </a:extLst>
                </p:cNvPr>
                <p:cNvSpPr/>
                <p:nvPr/>
              </p:nvSpPr>
              <p:spPr>
                <a:xfrm>
                  <a:off x="1239982" y="3653773"/>
                  <a:ext cx="108009" cy="108009"/>
                </a:xfrm>
                <a:prstGeom prst="ellips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62">
                    <a:defRPr/>
                  </a:pPr>
                  <a:endParaRPr lang="es-CO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30" name="Grupo 29">
                <a:extLst>
                  <a:ext uri="{FF2B5EF4-FFF2-40B4-BE49-F238E27FC236}">
                    <a16:creationId xmlns:a16="http://schemas.microsoft.com/office/drawing/2014/main" id="{A77B29DB-4B8E-9531-EB5A-765A30666392}"/>
                  </a:ext>
                </a:extLst>
              </p:cNvPr>
              <p:cNvGrpSpPr/>
              <p:nvPr/>
            </p:nvGrpSpPr>
            <p:grpSpPr>
              <a:xfrm>
                <a:off x="5682791" y="3801443"/>
                <a:ext cx="57937" cy="195593"/>
                <a:chOff x="1239982" y="3372099"/>
                <a:chExt cx="108009" cy="389683"/>
              </a:xfrm>
              <a:noFill/>
            </p:grpSpPr>
            <p:cxnSp>
              <p:nvCxnSpPr>
                <p:cNvPr id="40" name="Conector recto 39">
                  <a:extLst>
                    <a:ext uri="{FF2B5EF4-FFF2-40B4-BE49-F238E27FC236}">
                      <a16:creationId xmlns:a16="http://schemas.microsoft.com/office/drawing/2014/main" id="{CBE9D518-C80C-AE22-524D-6D6845A77C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7628" y="3372099"/>
                  <a:ext cx="5596" cy="321240"/>
                </a:xfrm>
                <a:prstGeom prst="lin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Elipse 40">
                  <a:extLst>
                    <a:ext uri="{FF2B5EF4-FFF2-40B4-BE49-F238E27FC236}">
                      <a16:creationId xmlns:a16="http://schemas.microsoft.com/office/drawing/2014/main" id="{B7821C92-F820-B340-F79F-AEF4B4567F6F}"/>
                    </a:ext>
                  </a:extLst>
                </p:cNvPr>
                <p:cNvSpPr/>
                <p:nvPr/>
              </p:nvSpPr>
              <p:spPr>
                <a:xfrm>
                  <a:off x="1239982" y="3653773"/>
                  <a:ext cx="108009" cy="108009"/>
                </a:xfrm>
                <a:prstGeom prst="ellips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62">
                    <a:defRPr/>
                  </a:pPr>
                  <a:endParaRPr lang="es-CO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31" name="Grupo 30">
                <a:extLst>
                  <a:ext uri="{FF2B5EF4-FFF2-40B4-BE49-F238E27FC236}">
                    <a16:creationId xmlns:a16="http://schemas.microsoft.com/office/drawing/2014/main" id="{5A770FBB-F0EC-E32E-2F77-D1A8D69461F2}"/>
                  </a:ext>
                </a:extLst>
              </p:cNvPr>
              <p:cNvGrpSpPr/>
              <p:nvPr/>
            </p:nvGrpSpPr>
            <p:grpSpPr>
              <a:xfrm>
                <a:off x="7084669" y="3801256"/>
                <a:ext cx="57937" cy="195593"/>
                <a:chOff x="1239982" y="3372099"/>
                <a:chExt cx="108009" cy="389683"/>
              </a:xfrm>
              <a:noFill/>
            </p:grpSpPr>
            <p:cxnSp>
              <p:nvCxnSpPr>
                <p:cNvPr id="38" name="Conector recto 37">
                  <a:extLst>
                    <a:ext uri="{FF2B5EF4-FFF2-40B4-BE49-F238E27FC236}">
                      <a16:creationId xmlns:a16="http://schemas.microsoft.com/office/drawing/2014/main" id="{1892F356-7F6A-156F-4CA8-DC5E1E5F9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7628" y="3372099"/>
                  <a:ext cx="5596" cy="321240"/>
                </a:xfrm>
                <a:prstGeom prst="lin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Elipse 38">
                  <a:extLst>
                    <a:ext uri="{FF2B5EF4-FFF2-40B4-BE49-F238E27FC236}">
                      <a16:creationId xmlns:a16="http://schemas.microsoft.com/office/drawing/2014/main" id="{EEA435FA-0616-43CB-B2AB-1FE2C20D95DB}"/>
                    </a:ext>
                  </a:extLst>
                </p:cNvPr>
                <p:cNvSpPr/>
                <p:nvPr/>
              </p:nvSpPr>
              <p:spPr>
                <a:xfrm>
                  <a:off x="1239982" y="3653773"/>
                  <a:ext cx="108009" cy="108009"/>
                </a:xfrm>
                <a:prstGeom prst="ellips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62">
                    <a:defRPr/>
                  </a:pPr>
                  <a:endParaRPr lang="es-CO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32" name="Grupo 31">
                <a:extLst>
                  <a:ext uri="{FF2B5EF4-FFF2-40B4-BE49-F238E27FC236}">
                    <a16:creationId xmlns:a16="http://schemas.microsoft.com/office/drawing/2014/main" id="{F4719CF2-A577-AE33-AA7B-E18E8518DFCC}"/>
                  </a:ext>
                </a:extLst>
              </p:cNvPr>
              <p:cNvGrpSpPr/>
              <p:nvPr/>
            </p:nvGrpSpPr>
            <p:grpSpPr>
              <a:xfrm>
                <a:off x="8495665" y="3839531"/>
                <a:ext cx="57937" cy="195593"/>
                <a:chOff x="1239982" y="3372099"/>
                <a:chExt cx="108009" cy="389683"/>
              </a:xfrm>
              <a:noFill/>
            </p:grpSpPr>
            <p:cxnSp>
              <p:nvCxnSpPr>
                <p:cNvPr id="36" name="Conector recto 35">
                  <a:extLst>
                    <a:ext uri="{FF2B5EF4-FFF2-40B4-BE49-F238E27FC236}">
                      <a16:creationId xmlns:a16="http://schemas.microsoft.com/office/drawing/2014/main" id="{8512C860-892C-4580-5EEB-D6ECD2AB0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7628" y="3372099"/>
                  <a:ext cx="5596" cy="321240"/>
                </a:xfrm>
                <a:prstGeom prst="lin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Elipse 36">
                  <a:extLst>
                    <a:ext uri="{FF2B5EF4-FFF2-40B4-BE49-F238E27FC236}">
                      <a16:creationId xmlns:a16="http://schemas.microsoft.com/office/drawing/2014/main" id="{F6C9BD3A-EFD5-6F4E-54ED-B572AD19B9C5}"/>
                    </a:ext>
                  </a:extLst>
                </p:cNvPr>
                <p:cNvSpPr/>
                <p:nvPr/>
              </p:nvSpPr>
              <p:spPr>
                <a:xfrm>
                  <a:off x="1239982" y="3653773"/>
                  <a:ext cx="108009" cy="108009"/>
                </a:xfrm>
                <a:prstGeom prst="ellips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62">
                    <a:defRPr/>
                  </a:pPr>
                  <a:endParaRPr lang="es-CO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A3ADFA1E-83F8-1A79-5AE0-772A9F2D6A3D}"/>
                  </a:ext>
                </a:extLst>
              </p:cNvPr>
              <p:cNvGrpSpPr/>
              <p:nvPr/>
            </p:nvGrpSpPr>
            <p:grpSpPr>
              <a:xfrm>
                <a:off x="9909144" y="3832283"/>
                <a:ext cx="57937" cy="195593"/>
                <a:chOff x="1239982" y="3372099"/>
                <a:chExt cx="108009" cy="389683"/>
              </a:xfrm>
              <a:noFill/>
            </p:grpSpPr>
            <p:cxnSp>
              <p:nvCxnSpPr>
                <p:cNvPr id="34" name="Conector recto 33">
                  <a:extLst>
                    <a:ext uri="{FF2B5EF4-FFF2-40B4-BE49-F238E27FC236}">
                      <a16:creationId xmlns:a16="http://schemas.microsoft.com/office/drawing/2014/main" id="{50A38F38-4140-A1B1-0CAF-1E27F38668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87628" y="3372099"/>
                  <a:ext cx="5596" cy="321240"/>
                </a:xfrm>
                <a:prstGeom prst="lin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Elipse 34">
                  <a:extLst>
                    <a:ext uri="{FF2B5EF4-FFF2-40B4-BE49-F238E27FC236}">
                      <a16:creationId xmlns:a16="http://schemas.microsoft.com/office/drawing/2014/main" id="{34027BC9-989A-20DB-71F2-E099DFEF0EA5}"/>
                    </a:ext>
                  </a:extLst>
                </p:cNvPr>
                <p:cNvSpPr/>
                <p:nvPr/>
              </p:nvSpPr>
              <p:spPr>
                <a:xfrm>
                  <a:off x="1239982" y="3653773"/>
                  <a:ext cx="108009" cy="108009"/>
                </a:xfrm>
                <a:prstGeom prst="ellips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62">
                    <a:defRPr/>
                  </a:pPr>
                  <a:endParaRPr lang="es-CO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85298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97DC64-0257-B00C-ADCF-D7ECA49D74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87574" y="3321056"/>
            <a:ext cx="2544286" cy="968470"/>
          </a:xfrm>
        </p:spPr>
        <p:txBody>
          <a:bodyPr/>
          <a:lstStyle/>
          <a:p>
            <a:r>
              <a:rPr lang="es-CO" sz="3600" dirty="0"/>
              <a:t>DESTINOS</a:t>
            </a:r>
          </a:p>
          <a:p>
            <a:endParaRPr lang="es-CO" sz="1800" dirty="0"/>
          </a:p>
        </p:txBody>
      </p:sp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7BDBE22B-BAC5-85B6-A874-7983AF59CEAB}"/>
              </a:ext>
            </a:extLst>
          </p:cNvPr>
          <p:cNvSpPr txBox="1">
            <a:spLocks/>
          </p:cNvSpPr>
          <p:nvPr/>
        </p:nvSpPr>
        <p:spPr>
          <a:xfrm>
            <a:off x="6523630" y="4274065"/>
            <a:ext cx="5195295" cy="3801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008D895-D04E-81D9-72F9-D39ABE805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23" y="1186010"/>
            <a:ext cx="6869633" cy="181844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D9F153E-049A-E099-1BA6-797D802D4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87" y="3154874"/>
            <a:ext cx="6780569" cy="192846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B73CA43-EE73-FF09-B79D-60531FE82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022897"/>
            <a:ext cx="5993081" cy="18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4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08926F6-DADF-23A2-829C-AD951E8AC6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629" y="2565071"/>
            <a:ext cx="5438898" cy="2244436"/>
          </a:xfrm>
        </p:spPr>
        <p:txBody>
          <a:bodyPr/>
          <a:lstStyle/>
          <a:p>
            <a:r>
              <a:rPr lang="es-CO" sz="2800" dirty="0"/>
              <a:t>FORMACIÓN Y DESARROLLO </a:t>
            </a:r>
          </a:p>
          <a:p>
            <a:r>
              <a:rPr lang="es-CO" sz="2800" dirty="0"/>
              <a:t> </a:t>
            </a:r>
          </a:p>
          <a:p>
            <a:pPr algn="just"/>
            <a:r>
              <a:rPr lang="es-CO" sz="2000" b="0" i="0" dirty="0">
                <a:solidFill>
                  <a:schemeClr val="tx1"/>
                </a:solidFill>
                <a:effectLst/>
                <a:latin typeface="Roboto-Regular"/>
              </a:rPr>
              <a:t>Fomentamos la educación para desarrollar la mente y la imaginación, descubrir los talentos, tomar decisiones libres y conscientes, encontrarse y conversar con la tribu.</a:t>
            </a:r>
            <a:endParaRPr lang="es-CO" sz="2000" b="0" dirty="0"/>
          </a:p>
          <a:p>
            <a:r>
              <a:rPr lang="es-CO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0958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9C271C-8DEC-E587-3286-0E6C214A4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15785" y="2785115"/>
            <a:ext cx="3883290" cy="2201115"/>
          </a:xfrm>
        </p:spPr>
        <p:txBody>
          <a:bodyPr/>
          <a:lstStyle/>
          <a:p>
            <a:r>
              <a:rPr lang="es-CO" sz="4400" b="1" dirty="0">
                <a:latin typeface="Arial" panose="020B0604020202020204" pitchFamily="34" charset="0"/>
                <a:cs typeface="Arial" panose="020B0604020202020204" pitchFamily="34" charset="0"/>
              </a:rPr>
              <a:t>Aprendizaje</a:t>
            </a:r>
            <a:endParaRPr lang="es-CO" sz="4400" dirty="0"/>
          </a:p>
          <a:p>
            <a:endParaRPr lang="es-CO" dirty="0"/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FE14B44F-1FD6-629F-8505-49A921A628C9}"/>
              </a:ext>
            </a:extLst>
          </p:cNvPr>
          <p:cNvSpPr txBox="1">
            <a:spLocks/>
          </p:cNvSpPr>
          <p:nvPr/>
        </p:nvSpPr>
        <p:spPr>
          <a:xfrm>
            <a:off x="714499" y="1248105"/>
            <a:ext cx="5622925" cy="5022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>
                <a:solidFill>
                  <a:schemeClr val="tx1"/>
                </a:solidFill>
                <a:latin typeface="Roboto-Regular"/>
              </a:rPr>
              <a:t>.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CBBEEAE-A5B3-0D0E-8B37-6FF37F6C91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3870" y="165264"/>
            <a:ext cx="5753554" cy="6692735"/>
          </a:xfrm>
        </p:spPr>
        <p:txBody>
          <a:bodyPr/>
          <a:lstStyle/>
          <a:p>
            <a:pPr algn="l"/>
            <a:r>
              <a:rPr lang="es-CO" b="1" dirty="0">
                <a:solidFill>
                  <a:srgbClr val="EE2B7B"/>
                </a:solidFill>
              </a:rPr>
              <a:t>ESCUELA EMRPESARIAL – CESDE </a:t>
            </a:r>
          </a:p>
          <a:p>
            <a:pPr algn="l"/>
            <a:endParaRPr lang="es-CO" dirty="0"/>
          </a:p>
          <a:p>
            <a:pPr marL="285750" indent="-285750"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q"/>
            </a:pPr>
            <a:r>
              <a:rPr lang="es-ES" sz="1800" dirty="0">
                <a:latin typeface="Arial"/>
                <a:cs typeface="Arial"/>
              </a:rPr>
              <a:t>Ciencias del Comportamiento y Hábitos  </a:t>
            </a:r>
          </a:p>
          <a:p>
            <a:pPr marL="285750" indent="-285750"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q"/>
            </a:pPr>
            <a:r>
              <a:rPr lang="es-ES" sz="1800" dirty="0">
                <a:latin typeface="Arial"/>
                <a:cs typeface="Arial"/>
              </a:rPr>
              <a:t>Competencias Humanas (Habilidades del ser)     </a:t>
            </a:r>
          </a:p>
          <a:p>
            <a:pPr marL="285750" indent="-285750"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q"/>
            </a:pPr>
            <a:r>
              <a:rPr lang="es-ES" sz="1800" dirty="0">
                <a:latin typeface="Arial"/>
                <a:cs typeface="Arial"/>
              </a:rPr>
              <a:t>Administración   </a:t>
            </a:r>
          </a:p>
          <a:p>
            <a:pPr marL="285750" indent="-285750"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q"/>
            </a:pPr>
            <a:r>
              <a:rPr lang="es-ES" sz="1800" dirty="0">
                <a:latin typeface="Arial"/>
                <a:cs typeface="Arial"/>
              </a:rPr>
              <a:t>Tecnología y Transformación digital</a:t>
            </a:r>
          </a:p>
          <a:p>
            <a:pPr marL="285750" indent="-285750"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q"/>
            </a:pPr>
            <a:r>
              <a:rPr lang="es-ES" sz="1800" dirty="0">
                <a:latin typeface="Arial"/>
                <a:cs typeface="Arial"/>
              </a:rPr>
              <a:t>Productividad</a:t>
            </a:r>
          </a:p>
          <a:p>
            <a:pPr marL="285750" indent="-285750"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q"/>
            </a:pPr>
            <a:r>
              <a:rPr lang="es-ES" sz="1800" dirty="0">
                <a:latin typeface="Arial"/>
                <a:cs typeface="Arial"/>
              </a:rPr>
              <a:t>Excel</a:t>
            </a:r>
          </a:p>
          <a:p>
            <a:pPr marL="285750" indent="-285750"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q"/>
            </a:pPr>
            <a:r>
              <a:rPr lang="es-ES" sz="1800" dirty="0">
                <a:latin typeface="Arial"/>
                <a:cs typeface="Arial"/>
              </a:rPr>
              <a:t>Inglés</a:t>
            </a:r>
          </a:p>
          <a:p>
            <a:pPr marL="285750" indent="-285750"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v"/>
            </a:pPr>
            <a:endParaRPr lang="es-ES" dirty="0">
              <a:latin typeface="Arial"/>
              <a:cs typeface="Arial"/>
            </a:endParaRPr>
          </a:p>
          <a:p>
            <a:pPr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</a:pPr>
            <a:r>
              <a:rPr lang="es-ES" sz="1800" b="1" dirty="0">
                <a:solidFill>
                  <a:srgbClr val="EE2B7B"/>
                </a:solidFill>
                <a:latin typeface="Arial"/>
                <a:cs typeface="Arial"/>
              </a:rPr>
              <a:t>SUSCRIPCIÓ</a:t>
            </a:r>
            <a:r>
              <a:rPr lang="es-ES" b="1" dirty="0">
                <a:solidFill>
                  <a:srgbClr val="EE2B7B"/>
                </a:solidFill>
                <a:latin typeface="Arial"/>
                <a:cs typeface="Arial"/>
              </a:rPr>
              <a:t>N EMPRESARIAL</a:t>
            </a:r>
          </a:p>
          <a:p>
            <a:pPr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</a:pPr>
            <a:endParaRPr lang="es-MX" dirty="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q"/>
            </a:pPr>
            <a:r>
              <a:rPr lang="es-MX" dirty="0">
                <a:solidFill>
                  <a:schemeClr val="tx1"/>
                </a:solidFill>
                <a:latin typeface="Arial"/>
                <a:cs typeface="Arial"/>
              </a:rPr>
              <a:t>Automatización de información /macros </a:t>
            </a:r>
          </a:p>
          <a:p>
            <a:pPr marL="285750" indent="-285750"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q"/>
            </a:pPr>
            <a:r>
              <a:rPr lang="es-MX" dirty="0">
                <a:solidFill>
                  <a:schemeClr val="tx1"/>
                </a:solidFill>
                <a:latin typeface="Arial"/>
                <a:cs typeface="Arial"/>
              </a:rPr>
              <a:t>Excel desde cero </a:t>
            </a:r>
          </a:p>
          <a:p>
            <a:pPr marL="285750" indent="-285750"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q"/>
            </a:pPr>
            <a:r>
              <a:rPr lang="es-MX" dirty="0">
                <a:solidFill>
                  <a:schemeClr val="tx1"/>
                </a:solidFill>
                <a:latin typeface="Arial"/>
                <a:cs typeface="Arial"/>
              </a:rPr>
              <a:t>Creatividad e innovación </a:t>
            </a:r>
          </a:p>
          <a:p>
            <a:pPr marL="285750" indent="-285750"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q"/>
            </a:pPr>
            <a:r>
              <a:rPr lang="es-MX" dirty="0">
                <a:solidFill>
                  <a:schemeClr val="tx1"/>
                </a:solidFill>
                <a:latin typeface="Arial"/>
                <a:cs typeface="Arial"/>
              </a:rPr>
              <a:t>Gestion de las emociones </a:t>
            </a:r>
          </a:p>
          <a:p>
            <a:pPr marL="285750" indent="-285750"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q"/>
            </a:pPr>
            <a:r>
              <a:rPr lang="es-MX" dirty="0">
                <a:solidFill>
                  <a:schemeClr val="tx1"/>
                </a:solidFill>
                <a:latin typeface="Arial"/>
                <a:cs typeface="Arial"/>
              </a:rPr>
              <a:t>Macros en Excel programando con VBA </a:t>
            </a:r>
          </a:p>
          <a:p>
            <a:pPr marL="285750" indent="-285750"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q"/>
            </a:pPr>
            <a:r>
              <a:rPr lang="es-MX" dirty="0">
                <a:solidFill>
                  <a:schemeClr val="tx1"/>
                </a:solidFill>
                <a:latin typeface="Arial"/>
                <a:cs typeface="Arial"/>
              </a:rPr>
              <a:t>Gestión del cambio </a:t>
            </a:r>
          </a:p>
          <a:p>
            <a:pPr marL="285750" indent="-285750"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q"/>
            </a:pPr>
            <a:r>
              <a:rPr lang="es-MX" dirty="0">
                <a:solidFill>
                  <a:schemeClr val="tx1"/>
                </a:solidFill>
                <a:latin typeface="Arial"/>
                <a:cs typeface="Arial"/>
              </a:rPr>
              <a:t>Excelencia en el servicio</a:t>
            </a:r>
          </a:p>
          <a:p>
            <a:pPr marL="285750" indent="-285750"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q"/>
            </a:pPr>
            <a:r>
              <a:rPr lang="es-MX" dirty="0" err="1">
                <a:solidFill>
                  <a:schemeClr val="tx1"/>
                </a:solidFill>
                <a:latin typeface="Arial"/>
                <a:cs typeface="Arial"/>
              </a:rPr>
              <a:t>Power</a:t>
            </a:r>
            <a:r>
              <a:rPr lang="es-MX" dirty="0">
                <a:solidFill>
                  <a:schemeClr val="tx1"/>
                </a:solidFill>
                <a:latin typeface="Arial"/>
                <a:cs typeface="Arial"/>
              </a:rPr>
              <a:t> BI de cero a experto</a:t>
            </a:r>
          </a:p>
          <a:p>
            <a:pPr marL="285750" indent="-285750"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q"/>
            </a:pPr>
            <a:r>
              <a:rPr lang="es-MX" dirty="0">
                <a:solidFill>
                  <a:schemeClr val="tx1"/>
                </a:solidFill>
                <a:latin typeface="Arial"/>
                <a:cs typeface="Arial"/>
              </a:rPr>
              <a:t>Redacción y ortografía </a:t>
            </a:r>
          </a:p>
          <a:p>
            <a:pPr marL="285750" indent="-285750"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q"/>
            </a:pPr>
            <a:r>
              <a:rPr lang="es-MX" dirty="0">
                <a:solidFill>
                  <a:schemeClr val="tx1"/>
                </a:solidFill>
                <a:latin typeface="Arial"/>
                <a:cs typeface="Arial"/>
              </a:rPr>
              <a:t>Desarrollo e Ingeniería </a:t>
            </a:r>
          </a:p>
          <a:p>
            <a:pPr marL="285750" indent="-285750"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q"/>
            </a:pPr>
            <a:r>
              <a:rPr lang="es-MX" dirty="0">
                <a:solidFill>
                  <a:schemeClr val="tx1"/>
                </a:solidFill>
                <a:latin typeface="Arial"/>
                <a:cs typeface="Arial"/>
              </a:rPr>
              <a:t>Liderazgo </a:t>
            </a:r>
          </a:p>
          <a:p>
            <a:pPr marL="285750" indent="-285750"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q"/>
            </a:pPr>
            <a:r>
              <a:rPr lang="es-MX" dirty="0">
                <a:solidFill>
                  <a:schemeClr val="tx1"/>
                </a:solidFill>
                <a:latin typeface="Arial"/>
                <a:cs typeface="Arial"/>
              </a:rPr>
              <a:t>Negocios y emprendimiento </a:t>
            </a:r>
          </a:p>
          <a:p>
            <a:pPr marL="285750" indent="-285750"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q"/>
            </a:pPr>
            <a:r>
              <a:rPr lang="es-MX" dirty="0">
                <a:solidFill>
                  <a:schemeClr val="tx1"/>
                </a:solidFill>
                <a:latin typeface="Arial"/>
                <a:cs typeface="Arial"/>
              </a:rPr>
              <a:t>Startups </a:t>
            </a:r>
          </a:p>
          <a:p>
            <a:pPr marL="285750" indent="-285750"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q"/>
            </a:pPr>
            <a:r>
              <a:rPr lang="es-MX" dirty="0" err="1">
                <a:solidFill>
                  <a:schemeClr val="tx1"/>
                </a:solidFill>
                <a:latin typeface="Arial"/>
                <a:cs typeface="Arial"/>
              </a:rPr>
              <a:t>Platzi</a:t>
            </a:r>
            <a:r>
              <a:rPr lang="es-MX" dirty="0">
                <a:solidFill>
                  <a:schemeClr val="tx1"/>
                </a:solidFill>
                <a:latin typeface="Arial"/>
                <a:cs typeface="Arial"/>
              </a:rPr>
              <a:t> English </a:t>
            </a:r>
            <a:r>
              <a:rPr lang="es-MX" dirty="0" err="1">
                <a:solidFill>
                  <a:schemeClr val="tx1"/>
                </a:solidFill>
                <a:latin typeface="Arial"/>
                <a:cs typeface="Arial"/>
              </a:rPr>
              <a:t>Academy</a:t>
            </a:r>
            <a:r>
              <a:rPr lang="es-MX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</a:p>
          <a:p>
            <a:pPr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</a:pPr>
            <a:r>
              <a:rPr lang="es-MX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endParaRPr lang="es-ES" sz="1800" dirty="0">
              <a:latin typeface="Arial"/>
              <a:cs typeface="Arial"/>
            </a:endParaRPr>
          </a:p>
          <a:p>
            <a:pPr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</a:pPr>
            <a:endParaRPr lang="es-ES" sz="1800" dirty="0">
              <a:latin typeface="Arial"/>
              <a:cs typeface="Arial"/>
            </a:endParaRPr>
          </a:p>
          <a:p>
            <a:pPr algn="l"/>
            <a:endParaRPr lang="es-CO" dirty="0"/>
          </a:p>
          <a:p>
            <a:pPr algn="l"/>
            <a:r>
              <a:rPr lang="es-CO" dirty="0"/>
              <a:t>EDUCACIÓN CONTINUA</a:t>
            </a:r>
          </a:p>
          <a:p>
            <a:pPr algn="l"/>
            <a:endParaRPr lang="es-CO" dirty="0"/>
          </a:p>
          <a:p>
            <a:pPr algn="l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01526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EC7BFCE-2FAD-15AE-042B-EBA42D35A6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53228" y="2644792"/>
            <a:ext cx="5022110" cy="1383969"/>
          </a:xfrm>
        </p:spPr>
        <p:txBody>
          <a:bodyPr/>
          <a:lstStyle/>
          <a:p>
            <a:pPr algn="ctr"/>
            <a:r>
              <a:rPr lang="es-CO" sz="2800" dirty="0"/>
              <a:t>COMPETENCIAS DEL SER </a:t>
            </a:r>
          </a:p>
          <a:p>
            <a:endParaRPr lang="es-CO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8987DB-B50E-3780-977F-6E4FE6F86F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5195" y="3117485"/>
            <a:ext cx="3065263" cy="438582"/>
          </a:xfrm>
        </p:spPr>
        <p:txBody>
          <a:bodyPr/>
          <a:lstStyle/>
          <a:p>
            <a:r>
              <a:rPr lang="es-CO" dirty="0"/>
              <a:t>Habilidades blandas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555BC3-390F-0BE4-B292-1D519BD4B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502" y="178337"/>
            <a:ext cx="4196822" cy="651173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C90DFBB-5CAF-4B5C-AC2B-C6E3B07EA0AB}"/>
              </a:ext>
            </a:extLst>
          </p:cNvPr>
          <p:cNvSpPr txBox="1"/>
          <p:nvPr/>
        </p:nvSpPr>
        <p:spPr>
          <a:xfrm>
            <a:off x="9484324" y="2321113"/>
            <a:ext cx="25928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EE2B7B"/>
                </a:solidFill>
              </a:rPr>
              <a:t>Modalidad: </a:t>
            </a:r>
            <a:r>
              <a:rPr lang="es-CO" dirty="0"/>
              <a:t>Presencial y virtual</a:t>
            </a:r>
          </a:p>
          <a:p>
            <a:endParaRPr lang="es-CO" b="1" dirty="0">
              <a:solidFill>
                <a:srgbClr val="EE2B7B"/>
              </a:solidFill>
            </a:endParaRPr>
          </a:p>
          <a:p>
            <a:r>
              <a:rPr lang="es-CO" b="1" dirty="0">
                <a:solidFill>
                  <a:srgbClr val="EE2B7B"/>
                </a:solidFill>
              </a:rPr>
              <a:t>Intensidad: </a:t>
            </a:r>
            <a:r>
              <a:rPr lang="es-CO" dirty="0"/>
              <a:t>2 horas</a:t>
            </a:r>
          </a:p>
          <a:p>
            <a:endParaRPr lang="es-CO" b="1" dirty="0">
              <a:solidFill>
                <a:srgbClr val="EE2B7B"/>
              </a:solidFill>
            </a:endParaRPr>
          </a:p>
          <a:p>
            <a:r>
              <a:rPr lang="es-CO" b="1" dirty="0">
                <a:solidFill>
                  <a:srgbClr val="EE2B7B"/>
                </a:solidFill>
              </a:rPr>
              <a:t>Capacidad máxima: </a:t>
            </a:r>
            <a:r>
              <a:rPr lang="es-CO" dirty="0"/>
              <a:t>50 personas </a:t>
            </a:r>
          </a:p>
        </p:txBody>
      </p:sp>
    </p:spTree>
    <p:extLst>
      <p:ext uri="{BB962C8B-B14F-4D97-AF65-F5344CB8AC3E}">
        <p14:creationId xmlns:p14="http://schemas.microsoft.com/office/powerpoint/2010/main" val="4051564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9C271C-8DEC-E587-3286-0E6C214A4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54587" y="2600697"/>
            <a:ext cx="4144488" cy="978729"/>
          </a:xfrm>
        </p:spPr>
        <p:txBody>
          <a:bodyPr/>
          <a:lstStyle/>
          <a:p>
            <a:pPr algn="ctr"/>
            <a:r>
              <a:rPr lang="es-CO" sz="3200" b="1" dirty="0"/>
              <a:t>CONVENIO DE MATRICULAS</a:t>
            </a:r>
            <a:endParaRPr lang="es-CO" sz="3200" dirty="0"/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FE14B44F-1FD6-629F-8505-49A921A628C9}"/>
              </a:ext>
            </a:extLst>
          </p:cNvPr>
          <p:cNvSpPr txBox="1">
            <a:spLocks/>
          </p:cNvSpPr>
          <p:nvPr/>
        </p:nvSpPr>
        <p:spPr>
          <a:xfrm>
            <a:off x="714499" y="1248105"/>
            <a:ext cx="5622925" cy="5022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>
                <a:solidFill>
                  <a:schemeClr val="tx1"/>
                </a:solidFill>
                <a:latin typeface="Roboto-Regular"/>
              </a:rPr>
              <a:t>.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CBBEEAE-A5B3-0D0E-8B37-6FF37F6C91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2925" y="165264"/>
            <a:ext cx="6044499" cy="6692735"/>
          </a:xfrm>
        </p:spPr>
        <p:txBody>
          <a:bodyPr/>
          <a:lstStyle/>
          <a:p>
            <a:pPr algn="l"/>
            <a:endParaRPr lang="es-CO" b="1" dirty="0">
              <a:solidFill>
                <a:srgbClr val="EE2B7B"/>
              </a:solidFill>
            </a:endParaRPr>
          </a:p>
          <a:p>
            <a:pPr algn="l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</a:pPr>
            <a:endParaRPr lang="es-CO" dirty="0"/>
          </a:p>
          <a:p>
            <a:pPr algn="ctr"/>
            <a:r>
              <a:rPr lang="es-CO" b="1" dirty="0">
                <a:solidFill>
                  <a:srgbClr val="EE2B7B"/>
                </a:solidFill>
              </a:rPr>
              <a:t>EDUCACIÓN CONTINUA </a:t>
            </a:r>
          </a:p>
          <a:p>
            <a:pPr algn="l"/>
            <a:endParaRPr lang="es-CO" b="1" dirty="0">
              <a:solidFill>
                <a:srgbClr val="EE2B7B"/>
              </a:solidFill>
            </a:endParaRPr>
          </a:p>
          <a:p>
            <a:pPr algn="l" defTabSz="857067">
              <a:lnSpc>
                <a:spcPct val="115000"/>
              </a:lnSpc>
              <a:spcAft>
                <a:spcPts val="937"/>
              </a:spcAft>
              <a:defRPr/>
            </a:pPr>
            <a:r>
              <a:rPr lang="es-ES_tradnl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Escuela de  Arte: </a:t>
            </a:r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Desarrollo de la imaginación creadora genera experiencias sensibles que facilitan la expansión de la conciencia formación interdisciplinaria Líneas: Música, Baile y danza, artes plásticas, artes visuales</a:t>
            </a:r>
            <a:r>
              <a:rPr lang="es-ES_tradnl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 cocina consciente.</a:t>
            </a:r>
          </a:p>
          <a:p>
            <a:pPr algn="l" defTabSz="857067">
              <a:lnSpc>
                <a:spcPct val="115000"/>
              </a:lnSpc>
              <a:spcAft>
                <a:spcPts val="937"/>
              </a:spcAft>
              <a:defRPr/>
            </a:pPr>
            <a:endParaRPr lang="es-ES_tradnl" b="1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 pitchFamily="34" charset="0"/>
            </a:endParaRPr>
          </a:p>
          <a:p>
            <a:pPr algn="l" defTabSz="857067">
              <a:lnSpc>
                <a:spcPct val="115000"/>
              </a:lnSpc>
              <a:spcAft>
                <a:spcPts val="937"/>
              </a:spcAft>
              <a:defRPr/>
            </a:pPr>
            <a:r>
              <a:rPr lang="es-ES_tradnl" b="1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</a:rPr>
              <a:t>Escuela de Inglés:</a:t>
            </a:r>
          </a:p>
          <a:p>
            <a:pPr algn="l" defTabSz="857067">
              <a:lnSpc>
                <a:spcPct val="115000"/>
              </a:lnSpc>
              <a:spcAft>
                <a:spcPts val="937"/>
              </a:spcAft>
              <a:defRPr/>
            </a:pPr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</a:rPr>
              <a:t>Inglés presencial   </a:t>
            </a:r>
          </a:p>
          <a:p>
            <a:pPr algn="l" defTabSz="857067">
              <a:lnSpc>
                <a:spcPct val="115000"/>
              </a:lnSpc>
              <a:spcAft>
                <a:spcPts val="937"/>
              </a:spcAft>
              <a:defRPr/>
            </a:pPr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</a:rPr>
              <a:t>Inglés Virtual ( Community )</a:t>
            </a:r>
          </a:p>
          <a:p>
            <a:pPr algn="l" defTabSz="857067">
              <a:lnSpc>
                <a:spcPct val="115000"/>
              </a:lnSpc>
              <a:spcAft>
                <a:spcPts val="937"/>
              </a:spcAft>
              <a:defRPr/>
            </a:pPr>
            <a:r>
              <a:rPr lang="es-CO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Escuela de Naturaleza: </a:t>
            </a:r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 pitchFamily="34" charset="0"/>
              </a:rPr>
              <a:t>Sostenibilidad, Habitando el territorio , Cultura y medio ambiente</a:t>
            </a:r>
            <a:endParaRPr lang="es-CO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 pitchFamily="34" charset="0"/>
            </a:endParaRPr>
          </a:p>
          <a:p>
            <a:pPr algn="l" defTabSz="857067">
              <a:lnSpc>
                <a:spcPct val="115000"/>
              </a:lnSpc>
              <a:spcAft>
                <a:spcPts val="937"/>
              </a:spcAft>
              <a:defRPr/>
            </a:pPr>
            <a:endParaRPr lang="es-CO" sz="1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s-CO" dirty="0"/>
          </a:p>
          <a:p>
            <a:pPr algn="l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02694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EA1BBBB-1601-FF3D-1EB0-1189090567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1003" y="3065016"/>
            <a:ext cx="4728153" cy="2644314"/>
          </a:xfrm>
        </p:spPr>
        <p:txBody>
          <a:bodyPr/>
          <a:lstStyle/>
          <a:p>
            <a:r>
              <a:rPr lang="es-CO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Acompañamos a las </a:t>
            </a:r>
            <a:r>
              <a:rPr lang="es-CO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y a sus trabajadores </a:t>
            </a:r>
            <a:r>
              <a:rPr lang="es-CO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lang="es-CO" sz="20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CO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camino hacia el consumo responsable y la tranquilidad financiera. Creemos en el ahorro, los planes de protección, la inversión y el crédito con propósito.</a:t>
            </a:r>
            <a:r>
              <a:rPr lang="es-CO" sz="2000" b="0" dirty="0"/>
              <a:t> </a:t>
            </a:r>
          </a:p>
          <a:p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FF53FB-DFC6-FD3E-E679-EEEAC9E32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629" y="2053845"/>
            <a:ext cx="5628903" cy="687596"/>
          </a:xfrm>
        </p:spPr>
        <p:txBody>
          <a:bodyPr/>
          <a:lstStyle/>
          <a:p>
            <a:pPr algn="ctr"/>
            <a:r>
              <a:rPr lang="es-CO" sz="1800" dirty="0"/>
              <a:t>ACOMPAÑAMIENTO </a:t>
            </a:r>
          </a:p>
          <a:p>
            <a:pPr algn="ctr"/>
            <a:r>
              <a:rPr lang="es-CO" sz="1800" dirty="0"/>
              <a:t>FINANCIERO 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59940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BDA8023-ED2E-94C9-C704-7029EDB19C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2632" y="731524"/>
            <a:ext cx="9758941" cy="4751904"/>
          </a:xfrm>
        </p:spPr>
        <p:txBody>
          <a:bodyPr/>
          <a:lstStyle/>
          <a:p>
            <a:r>
              <a:rPr lang="es-CO" b="1" dirty="0"/>
              <a:t>Acompañamiento Financiero: </a:t>
            </a:r>
          </a:p>
          <a:p>
            <a:endParaRPr lang="es-CO" dirty="0"/>
          </a:p>
          <a:p>
            <a:pPr marL="285750" indent="-285750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v"/>
            </a:pPr>
            <a:r>
              <a:rPr lang="es-CO" sz="1800" dirty="0">
                <a:latin typeface="Arial"/>
                <a:cs typeface="Arial"/>
              </a:rPr>
              <a:t>Diagnostico Financiero digital</a:t>
            </a:r>
          </a:p>
          <a:p>
            <a:pPr marL="285750" indent="-285750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v"/>
            </a:pPr>
            <a:r>
              <a:rPr lang="es-CO" dirty="0"/>
              <a:t>Mentoría financiera : Programa para </a:t>
            </a:r>
            <a:r>
              <a:rPr lang="es-CO" dirty="0">
                <a:latin typeface="Arial"/>
                <a:cs typeface="Arial"/>
              </a:rPr>
              <a:t>a</a:t>
            </a:r>
            <a:r>
              <a:rPr lang="es-CO" sz="1800" dirty="0">
                <a:latin typeface="Arial"/>
                <a:cs typeface="Arial"/>
              </a:rPr>
              <a:t>compañamiento a los  trabajadores y sus familias  que tienen una condición financiera crítica.</a:t>
            </a:r>
          </a:p>
          <a:p>
            <a:pPr marL="285750" indent="-285750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v"/>
            </a:pPr>
            <a:r>
              <a:rPr lang="es-CO" sz="1800" dirty="0">
                <a:latin typeface="Arial"/>
                <a:cs typeface="Arial"/>
              </a:rPr>
              <a:t>Cursos, talleres y conferencias de educación financiera</a:t>
            </a:r>
          </a:p>
          <a:p>
            <a:endParaRPr lang="es-CO" dirty="0"/>
          </a:p>
          <a:p>
            <a:r>
              <a:rPr lang="es-CO" dirty="0"/>
              <a:t> </a:t>
            </a:r>
            <a:r>
              <a:rPr lang="es-CO" b="1" dirty="0"/>
              <a:t>Ahorro con propósito: </a:t>
            </a:r>
          </a:p>
          <a:p>
            <a:endParaRPr lang="es-CO" dirty="0"/>
          </a:p>
          <a:p>
            <a:pPr marL="285750" indent="-285750" defTabSz="857067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s-CO" sz="1800" b="1" dirty="0">
                <a:solidFill>
                  <a:srgbClr val="EE2B7B"/>
                </a:solidFill>
                <a:latin typeface="Arial"/>
                <a:cs typeface="Arial"/>
              </a:rPr>
              <a:t>Coink:  </a:t>
            </a:r>
            <a:r>
              <a:rPr lang="es-CO" sz="1800" dirty="0">
                <a:latin typeface="Arial"/>
                <a:cs typeface="Arial"/>
              </a:rPr>
              <a:t>Solución de nano ahorro acompaña la consolidación de hábitos  en relación con el ahorro y el consumo.</a:t>
            </a:r>
          </a:p>
          <a:p>
            <a:pPr marL="285750" indent="-285750" defTabSz="857067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s-CO" sz="1800" b="1" dirty="0">
                <a:solidFill>
                  <a:srgbClr val="EE2B7B"/>
                </a:solidFill>
                <a:latin typeface="Arial"/>
                <a:cs typeface="Arial"/>
              </a:rPr>
              <a:t>Escala: </a:t>
            </a:r>
            <a:r>
              <a:rPr lang="es-CO" sz="1800" b="1" dirty="0">
                <a:latin typeface="Arial"/>
                <a:cs typeface="Arial"/>
              </a:rPr>
              <a:t> </a:t>
            </a:r>
            <a:r>
              <a:rPr lang="es-CO" sz="1800" dirty="0">
                <a:latin typeface="Arial"/>
                <a:cs typeface="Arial"/>
              </a:rPr>
              <a:t>Producto  financiero  de ahorro  para la educación </a:t>
            </a:r>
          </a:p>
          <a:p>
            <a:pPr marL="285750" indent="-285750" defTabSz="857067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s-CO" dirty="0">
              <a:latin typeface="Arial"/>
              <a:cs typeface="Arial"/>
            </a:endParaRPr>
          </a:p>
          <a:p>
            <a:pPr defTabSz="857067" eaLnBrk="0" fontAlgn="base" hangingPunct="0">
              <a:spcBef>
                <a:spcPct val="0"/>
              </a:spcBef>
              <a:spcAft>
                <a:spcPct val="0"/>
              </a:spcAft>
            </a:pPr>
            <a:endParaRPr lang="es-CO" sz="1800" b="1" dirty="0">
              <a:solidFill>
                <a:schemeClr val="tx1"/>
              </a:solidFill>
              <a:latin typeface="Arial"/>
              <a:cs typeface="Arial"/>
            </a:endParaRPr>
          </a:p>
          <a:p>
            <a:pPr defTabSz="85706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O" sz="1800" b="1" dirty="0">
                <a:solidFill>
                  <a:schemeClr val="tx1"/>
                </a:solidFill>
                <a:latin typeface="Arial"/>
                <a:cs typeface="Arial"/>
              </a:rPr>
              <a:t>Programas Plataforma Familias:</a:t>
            </a:r>
          </a:p>
          <a:p>
            <a:pPr defTabSz="857067" eaLnBrk="0" fontAlgn="base" hangingPunct="0">
              <a:spcBef>
                <a:spcPct val="0"/>
              </a:spcBef>
              <a:spcAft>
                <a:spcPct val="0"/>
              </a:spcAft>
            </a:pPr>
            <a:endParaRPr lang="es-CO" sz="1800" b="1" dirty="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Plan exequial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Seguros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Libranza digital:  Deducción de nómina</a:t>
            </a:r>
          </a:p>
          <a:p>
            <a:pPr defTabSz="857067" eaLnBrk="0" fontAlgn="base" hangingPunct="0">
              <a:spcBef>
                <a:spcPct val="0"/>
              </a:spcBef>
              <a:spcAft>
                <a:spcPct val="0"/>
              </a:spcAft>
            </a:pPr>
            <a:endParaRPr lang="es-CO" sz="1800" b="1" dirty="0">
              <a:solidFill>
                <a:schemeClr val="tx1"/>
              </a:solidFill>
              <a:latin typeface="Arial"/>
              <a:cs typeface="Arial"/>
            </a:endParaRPr>
          </a:p>
          <a:p>
            <a:pPr defTabSz="857067" eaLnBrk="0" fontAlgn="base" hangingPunct="0">
              <a:spcBef>
                <a:spcPct val="0"/>
              </a:spcBef>
              <a:spcAft>
                <a:spcPct val="0"/>
              </a:spcAft>
            </a:pPr>
            <a:endParaRPr lang="es-CO" b="1" dirty="0">
              <a:solidFill>
                <a:schemeClr val="tx1"/>
              </a:solidFill>
              <a:latin typeface="Arial"/>
              <a:cs typeface="Arial"/>
            </a:endParaRPr>
          </a:p>
          <a:p>
            <a:pPr defTabSz="857067" eaLnBrk="0" fontAlgn="base" hangingPunct="0">
              <a:spcBef>
                <a:spcPct val="0"/>
              </a:spcBef>
              <a:spcAft>
                <a:spcPct val="0"/>
              </a:spcAft>
            </a:pPr>
            <a:endParaRPr lang="es-CO" sz="1800" b="1" dirty="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 defTabSz="857067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s-CO" sz="1800" b="1" dirty="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 defTabSz="857067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s-CO" dirty="0">
              <a:latin typeface="Arial"/>
              <a:cs typeface="Arial"/>
            </a:endParaRPr>
          </a:p>
          <a:p>
            <a:pPr marL="285750" indent="-285750" defTabSz="857067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s-CO" dirty="0">
              <a:latin typeface="Arial"/>
              <a:cs typeface="Arial"/>
            </a:endParaRPr>
          </a:p>
          <a:p>
            <a:pPr marL="285750" indent="-285750" defTabSz="857067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s-CO" dirty="0">
              <a:latin typeface="Arial"/>
              <a:cs typeface="Arial"/>
            </a:endParaRPr>
          </a:p>
          <a:p>
            <a:pPr marL="285750" indent="-285750" defTabSz="857067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s-CO" sz="1800" dirty="0">
              <a:latin typeface="Arial"/>
              <a:cs typeface="Arial"/>
            </a:endParaRPr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B691FB-8D77-9217-FFC4-8E3310148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63" y="1584031"/>
            <a:ext cx="366245" cy="4173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7CB197-2387-F817-4345-C170A2A39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53095" y="3558738"/>
            <a:ext cx="437696" cy="4239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AFFEADA-95C1-E78E-BF11-EBB962FA5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366" y="4881360"/>
            <a:ext cx="455437" cy="3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87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4">
            <a:extLst>
              <a:ext uri="{FF2B5EF4-FFF2-40B4-BE49-F238E27FC236}">
                <a16:creationId xmlns:a16="http://schemas.microsoft.com/office/drawing/2014/main" id="{15A98A7A-344C-63C5-CC42-A48110DF2F3D}"/>
              </a:ext>
            </a:extLst>
          </p:cNvPr>
          <p:cNvSpPr txBox="1">
            <a:spLocks/>
          </p:cNvSpPr>
          <p:nvPr/>
        </p:nvSpPr>
        <p:spPr>
          <a:xfrm>
            <a:off x="1235555" y="1316458"/>
            <a:ext cx="5177119" cy="1884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CO" sz="1500" dirty="0">
                <a:latin typeface="Arial" panose="020B0604020202020204" pitchFamily="34" charset="0"/>
                <a:cs typeface="Arial" panose="020B0604020202020204" pitchFamily="34" charset="0"/>
              </a:rPr>
              <a:t>Experiencias Comfama:  Descuento por medio de alianzas  </a:t>
            </a:r>
            <a:r>
              <a:rPr lang="es-CO" sz="15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https://www.experienciascomfama.com.co/#/category/-MUnHEZl-F3swv7i6eM9</a:t>
            </a:r>
            <a:endParaRPr lang="es-CO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CO" sz="1500" dirty="0">
                <a:latin typeface="Arial" panose="020B0604020202020204" pitchFamily="34" charset="0"/>
                <a:cs typeface="Arial" panose="020B0604020202020204" pitchFamily="34" charset="0"/>
              </a:rPr>
              <a:t>Becas cursos y programas Comfama: </a:t>
            </a:r>
            <a:r>
              <a:rPr lang="es-CO" sz="15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https://www.comfama.com/aprendizaje/oferta-becas/</a:t>
            </a:r>
            <a:endParaRPr lang="es-CO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s-CO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s-CO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s-CO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s-CO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s-CO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ítulo 26">
            <a:extLst>
              <a:ext uri="{FF2B5EF4-FFF2-40B4-BE49-F238E27FC236}">
                <a16:creationId xmlns:a16="http://schemas.microsoft.com/office/drawing/2014/main" id="{E5951BA1-6071-EF9F-D0FC-81C0069C8D91}"/>
              </a:ext>
            </a:extLst>
          </p:cNvPr>
          <p:cNvSpPr txBox="1">
            <a:spLocks/>
          </p:cNvSpPr>
          <p:nvPr/>
        </p:nvSpPr>
        <p:spPr>
          <a:xfrm>
            <a:off x="7338412" y="562512"/>
            <a:ext cx="4679492" cy="1646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CO" sz="1500" dirty="0">
                <a:latin typeface="Arial" panose="020B0604020202020204" pitchFamily="34" charset="0"/>
                <a:cs typeface="Arial" panose="020B0604020202020204" pitchFamily="34" charset="0"/>
              </a:rPr>
              <a:t>Ingresos de Cortesía para Parques Recreativos Comfama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CO" sz="1500" dirty="0">
                <a:latin typeface="Arial" panose="020B0604020202020204" pitchFamily="34" charset="0"/>
                <a:cs typeface="Arial" panose="020B0604020202020204" pitchFamily="34" charset="0"/>
              </a:rPr>
              <a:t>Charla de los servicios y beneficios de Comfama (Portafolio individual APV): Subsidio de vivienda, educación, creditos, cuota monetaria, viajes…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s-CO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s-CO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s-CO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ítulo 28">
            <a:extLst>
              <a:ext uri="{FF2B5EF4-FFF2-40B4-BE49-F238E27FC236}">
                <a16:creationId xmlns:a16="http://schemas.microsoft.com/office/drawing/2014/main" id="{699C2AD0-AF22-A8B8-9C38-4A599E6553BF}"/>
              </a:ext>
            </a:extLst>
          </p:cNvPr>
          <p:cNvSpPr txBox="1">
            <a:spLocks/>
          </p:cNvSpPr>
          <p:nvPr/>
        </p:nvSpPr>
        <p:spPr>
          <a:xfrm>
            <a:off x="1393891" y="3786318"/>
            <a:ext cx="4860445" cy="2376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CO" sz="1500" dirty="0">
                <a:latin typeface="Arial" panose="020B0604020202020204" pitchFamily="34" charset="0"/>
                <a:cs typeface="Arial" panose="020B0604020202020204" pitchFamily="34" charset="0"/>
              </a:rPr>
              <a:t>Pausas divertidas  (Facilitador de bienestar)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CO" sz="1500" dirty="0">
                <a:latin typeface="Arial" panose="020B0604020202020204" pitchFamily="34" charset="0"/>
                <a:cs typeface="Arial" panose="020B0604020202020204" pitchFamily="34" charset="0"/>
              </a:rPr>
              <a:t>Subsidio Menstrual : </a:t>
            </a:r>
            <a:r>
              <a:rPr lang="es-CO" sz="15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https://www.comfama.com/menstruacion-consciente/</a:t>
            </a:r>
            <a:endParaRPr lang="es-CO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s-CO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CO" sz="1500" dirty="0">
                <a:latin typeface="Arial" panose="020B0604020202020204" pitchFamily="34" charset="0"/>
                <a:cs typeface="Arial" panose="020B0604020202020204" pitchFamily="34" charset="0"/>
              </a:rPr>
              <a:t> Ley de emprendimiento : </a:t>
            </a:r>
            <a:r>
              <a:rPr lang="es-CO" sz="15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https://tiendaempresas.comfama.com</a:t>
            </a:r>
            <a:endParaRPr lang="es-CO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s-CO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ítulo 30">
            <a:extLst>
              <a:ext uri="{FF2B5EF4-FFF2-40B4-BE49-F238E27FC236}">
                <a16:creationId xmlns:a16="http://schemas.microsoft.com/office/drawing/2014/main" id="{B238922F-C6B4-E5D0-A8AB-72322902B4F0}"/>
              </a:ext>
            </a:extLst>
          </p:cNvPr>
          <p:cNvSpPr txBox="1">
            <a:spLocks/>
          </p:cNvSpPr>
          <p:nvPr/>
        </p:nvSpPr>
        <p:spPr>
          <a:xfrm>
            <a:off x="6780930" y="3786318"/>
            <a:ext cx="2915087" cy="6447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DB10A79-5FE3-FC22-5DE4-E00B27BABDD8}"/>
              </a:ext>
            </a:extLst>
          </p:cNvPr>
          <p:cNvSpPr/>
          <p:nvPr/>
        </p:nvSpPr>
        <p:spPr>
          <a:xfrm>
            <a:off x="592428" y="-42501"/>
            <a:ext cx="618186" cy="3243184"/>
          </a:xfrm>
          <a:prstGeom prst="rect">
            <a:avLst/>
          </a:prstGeom>
          <a:solidFill>
            <a:srgbClr val="EE2B7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endParaRPr lang="es-CO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EFD5AAA-7E82-538D-28A3-6ADA28BDA1F2}"/>
              </a:ext>
            </a:extLst>
          </p:cNvPr>
          <p:cNvSpPr/>
          <p:nvPr/>
        </p:nvSpPr>
        <p:spPr>
          <a:xfrm>
            <a:off x="6566450" y="-42501"/>
            <a:ext cx="618186" cy="3243184"/>
          </a:xfrm>
          <a:prstGeom prst="rect">
            <a:avLst/>
          </a:prstGeom>
          <a:solidFill>
            <a:srgbClr val="EE2B7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ACDB15C-99C4-9E88-E6F9-D2EA7CDEA5E2}"/>
              </a:ext>
            </a:extLst>
          </p:cNvPr>
          <p:cNvSpPr/>
          <p:nvPr/>
        </p:nvSpPr>
        <p:spPr>
          <a:xfrm>
            <a:off x="592428" y="3644721"/>
            <a:ext cx="618186" cy="3243184"/>
          </a:xfrm>
          <a:prstGeom prst="rect">
            <a:avLst/>
          </a:prstGeom>
          <a:solidFill>
            <a:srgbClr val="EE2B7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9C638FF-588A-DD98-B7BA-6445F9610922}"/>
              </a:ext>
            </a:extLst>
          </p:cNvPr>
          <p:cNvSpPr/>
          <p:nvPr/>
        </p:nvSpPr>
        <p:spPr>
          <a:xfrm>
            <a:off x="6566450" y="3644721"/>
            <a:ext cx="618186" cy="3243184"/>
          </a:xfrm>
          <a:prstGeom prst="rect">
            <a:avLst/>
          </a:prstGeom>
          <a:solidFill>
            <a:srgbClr val="EE2B7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E2942D8-7DBF-44E6-C434-6316DEBA0A3D}"/>
              </a:ext>
            </a:extLst>
          </p:cNvPr>
          <p:cNvSpPr txBox="1"/>
          <p:nvPr/>
        </p:nvSpPr>
        <p:spPr>
          <a:xfrm>
            <a:off x="1652344" y="309848"/>
            <a:ext cx="553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rgbClr val="EE2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DE BENEFICIOS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CAFC16C-E95E-086A-AB42-6F76343A6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9116" y="2502205"/>
            <a:ext cx="4296378" cy="419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69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adroTexto 49">
            <a:extLst>
              <a:ext uri="{FF2B5EF4-FFF2-40B4-BE49-F238E27FC236}">
                <a16:creationId xmlns:a16="http://schemas.microsoft.com/office/drawing/2014/main" id="{E15F796B-AF10-A141-52B0-FFD5B0E36BDE}"/>
              </a:ext>
            </a:extLst>
          </p:cNvPr>
          <p:cNvSpPr txBox="1"/>
          <p:nvPr/>
        </p:nvSpPr>
        <p:spPr>
          <a:xfrm>
            <a:off x="573974" y="1972915"/>
            <a:ext cx="5165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s-CO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DIAGNÓSTICO DE CAPITAL HUMANO </a:t>
            </a:r>
            <a:endParaRPr lang="es-CO" b="1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307837C-9172-E42B-F38D-08C092093553}"/>
              </a:ext>
            </a:extLst>
          </p:cNvPr>
          <p:cNvSpPr txBox="1"/>
          <p:nvPr/>
        </p:nvSpPr>
        <p:spPr>
          <a:xfrm>
            <a:off x="306779" y="2628781"/>
            <a:ext cx="51657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s-CO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 sociodemográfico que nos permite diseñar</a:t>
            </a:r>
            <a:r>
              <a:rPr lang="es-CO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planes de bienestar laboral como camino hacia el crecimiento, para conocer, conversar e invertir en la calidad de vida de los trabajadores además de fomentar la productividad y la motivación mientras mejora constantemente el ambiente de trabajo.</a:t>
            </a:r>
          </a:p>
          <a:p>
            <a:pPr algn="just" fontAlgn="base"/>
            <a:endParaRPr lang="es-E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(Modalidad Virtual, entrega de informe general y base de datos detallada de la encuesta)</a:t>
            </a:r>
          </a:p>
          <a:p>
            <a:pPr algn="just" fontAlgn="base"/>
            <a:endParaRPr lang="es-ES" b="1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 fontAlgn="base"/>
            <a:endParaRPr lang="es-CO" b="1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281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65C946-1A69-1227-09F8-D2AB7BC6B9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16891" y="2301568"/>
            <a:ext cx="5481637" cy="3801541"/>
          </a:xfrm>
        </p:spPr>
        <p:txBody>
          <a:bodyPr/>
          <a:lstStyle/>
          <a:p>
            <a:pPr marL="285750" indent="-285750" algn="just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latin typeface="Arial"/>
                <a:cs typeface="Arial"/>
              </a:rPr>
              <a:t>Exámenes ocupacionales y Exámenes de laboratorio</a:t>
            </a:r>
          </a:p>
          <a:p>
            <a:pPr algn="just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</a:pPr>
            <a:endParaRPr lang="es-ES" sz="1800" dirty="0">
              <a:latin typeface="Arial"/>
              <a:cs typeface="Arial"/>
            </a:endParaRPr>
          </a:p>
          <a:p>
            <a:pPr marL="285750" indent="-285750" algn="just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latin typeface="Arial"/>
                <a:cs typeface="Arial"/>
              </a:rPr>
              <a:t>Programas de </a:t>
            </a:r>
            <a:r>
              <a:rPr lang="es-ES" dirty="0">
                <a:latin typeface="Arial"/>
                <a:cs typeface="Arial"/>
              </a:rPr>
              <a:t>v</a:t>
            </a:r>
            <a:r>
              <a:rPr lang="es-ES" sz="1800" dirty="0">
                <a:latin typeface="Arial"/>
                <a:cs typeface="Arial"/>
              </a:rPr>
              <a:t>igilancia epidemiológica (Fisioteka, relájate en tu puesto, relación muscular)</a:t>
            </a:r>
          </a:p>
          <a:p>
            <a:pPr algn="just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</a:pPr>
            <a:endParaRPr lang="es-ES" sz="1800" dirty="0">
              <a:latin typeface="Arial"/>
              <a:cs typeface="Arial"/>
            </a:endParaRPr>
          </a:p>
          <a:p>
            <a:pPr marL="285750" indent="-285750" algn="just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latin typeface="Arial"/>
                <a:cs typeface="Arial"/>
              </a:rPr>
              <a:t>Vacunación sede empresa </a:t>
            </a:r>
          </a:p>
          <a:p>
            <a:pPr algn="just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</a:pPr>
            <a:endParaRPr lang="es-ES" sz="1800" dirty="0">
              <a:latin typeface="Arial"/>
              <a:cs typeface="Arial"/>
            </a:endParaRPr>
          </a:p>
          <a:p>
            <a:pPr marL="285750" indent="-285750" algn="just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latin typeface="Arial"/>
                <a:cs typeface="Arial"/>
              </a:rPr>
              <a:t>Red de amor, cuidado y salud mental</a:t>
            </a:r>
          </a:p>
          <a:p>
            <a:pPr algn="just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</a:pPr>
            <a:endParaRPr lang="es-ES" dirty="0">
              <a:latin typeface="Arial"/>
              <a:cs typeface="Arial"/>
            </a:endParaRPr>
          </a:p>
          <a:p>
            <a:pPr marL="285750" indent="-285750" algn="just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Arial"/>
                <a:cs typeface="Arial"/>
              </a:rPr>
              <a:t>Orientación Psicológica presencial (Operadores externos)</a:t>
            </a:r>
          </a:p>
          <a:p>
            <a:pPr algn="just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</a:pPr>
            <a:endParaRPr lang="es-ES" sz="1800" dirty="0">
              <a:latin typeface="Arial"/>
              <a:cs typeface="Arial"/>
            </a:endParaRPr>
          </a:p>
          <a:p>
            <a:pPr marL="285750" indent="-285750" algn="just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latin typeface="Arial"/>
                <a:cs typeface="Arial"/>
              </a:rPr>
              <a:t>Profesiograma - Informe de condiciones de salud</a:t>
            </a:r>
          </a:p>
          <a:p>
            <a:pPr marL="285750" indent="-285750" algn="just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</a:pPr>
            <a:endParaRPr lang="es-ES" sz="1800" dirty="0">
              <a:latin typeface="Arial"/>
              <a:cs typeface="Arial"/>
            </a:endParaRPr>
          </a:p>
          <a:p>
            <a:pPr marL="285750" indent="-285750" algn="just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Arial" panose="020B0604020202020204" pitchFamily="34" charset="0"/>
              <a:buChar char="•"/>
            </a:pPr>
            <a:r>
              <a:rPr lang="es-ES" dirty="0">
                <a:latin typeface="Arial"/>
                <a:cs typeface="Arial"/>
              </a:rPr>
              <a:t>Programa  integral de salud</a:t>
            </a:r>
            <a:r>
              <a:rPr lang="es-ES" sz="1800" dirty="0">
                <a:latin typeface="Arial"/>
                <a:cs typeface="Arial"/>
              </a:rPr>
              <a:t> </a:t>
            </a:r>
          </a:p>
          <a:p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94DB559-8163-F8CF-DADB-97DE8797B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16891" y="754891"/>
            <a:ext cx="4632294" cy="424732"/>
          </a:xfrm>
        </p:spPr>
        <p:txBody>
          <a:bodyPr/>
          <a:lstStyle/>
          <a:p>
            <a:r>
              <a:rPr lang="es-CO" sz="2400" dirty="0"/>
              <a:t>SALUD LABORAL Y CUIDADO</a:t>
            </a:r>
          </a:p>
        </p:txBody>
      </p:sp>
      <p:pic>
        <p:nvPicPr>
          <p:cNvPr id="5" name="Marcador de posición de imagen 4" descr="Imagen que contiene persona, interior, hombre, tabla">
            <a:extLst>
              <a:ext uri="{FF2B5EF4-FFF2-40B4-BE49-F238E27FC236}">
                <a16:creationId xmlns:a16="http://schemas.microsoft.com/office/drawing/2014/main" id="{962F4B5D-DE1F-BC3C-76E6-EF542C471E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1" r="11361"/>
          <a:stretch/>
        </p:blipFill>
        <p:spPr>
          <a:xfrm>
            <a:off x="614363" y="885825"/>
            <a:ext cx="5481637" cy="50911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BBB30A2-DAF0-0449-1962-79F71E1A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085" y="1640071"/>
            <a:ext cx="407678" cy="359498"/>
          </a:xfrm>
          <a:prstGeom prst="rect">
            <a:avLst/>
          </a:prstGeom>
        </p:spPr>
      </p:pic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A413E063-E30A-3E4C-655B-5ED94CCC9350}"/>
              </a:ext>
            </a:extLst>
          </p:cNvPr>
          <p:cNvSpPr txBox="1">
            <a:spLocks/>
          </p:cNvSpPr>
          <p:nvPr/>
        </p:nvSpPr>
        <p:spPr>
          <a:xfrm>
            <a:off x="7197941" y="1607454"/>
            <a:ext cx="4717253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1" kern="1200">
                <a:solidFill>
                  <a:srgbClr val="EE2B7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400" dirty="0"/>
              <a:t>Convenios de salud</a:t>
            </a:r>
          </a:p>
        </p:txBody>
      </p:sp>
    </p:spTree>
    <p:extLst>
      <p:ext uri="{BB962C8B-B14F-4D97-AF65-F5344CB8AC3E}">
        <p14:creationId xmlns:p14="http://schemas.microsoft.com/office/powerpoint/2010/main" val="2602563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94DB559-8163-F8CF-DADB-97DE8797B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8656" y="275912"/>
            <a:ext cx="2836033" cy="424732"/>
          </a:xfrm>
        </p:spPr>
        <p:txBody>
          <a:bodyPr/>
          <a:lstStyle/>
          <a:p>
            <a:r>
              <a:rPr lang="es-CO" sz="2400" dirty="0"/>
              <a:t>SALUD LABORAL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8EB6FF5-4AC1-A53F-924F-EBAF4B1A4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712" y="843149"/>
            <a:ext cx="4471017" cy="588144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F9CC0F7-14CC-166D-0F93-B756810577EB}"/>
              </a:ext>
            </a:extLst>
          </p:cNvPr>
          <p:cNvSpPr txBox="1"/>
          <p:nvPr/>
        </p:nvSpPr>
        <p:spPr>
          <a:xfrm>
            <a:off x="2066088" y="2584461"/>
            <a:ext cx="4613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rgbClr val="EE2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OTRAS POSIBILIDADES </a:t>
            </a:r>
          </a:p>
        </p:txBody>
      </p:sp>
    </p:spTree>
    <p:extLst>
      <p:ext uri="{BB962C8B-B14F-4D97-AF65-F5344CB8AC3E}">
        <p14:creationId xmlns:p14="http://schemas.microsoft.com/office/powerpoint/2010/main" val="1466826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94DB559-8163-F8CF-DADB-97DE8797B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0028" y="471022"/>
            <a:ext cx="3827971" cy="424732"/>
          </a:xfrm>
        </p:spPr>
        <p:txBody>
          <a:bodyPr/>
          <a:lstStyle/>
          <a:p>
            <a:r>
              <a:rPr lang="es-CO" sz="2400" dirty="0"/>
              <a:t>CUIDADO Y BIENESTAR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F9CC0F7-14CC-166D-0F93-B756810577EB}"/>
              </a:ext>
            </a:extLst>
          </p:cNvPr>
          <p:cNvSpPr txBox="1"/>
          <p:nvPr/>
        </p:nvSpPr>
        <p:spPr>
          <a:xfrm>
            <a:off x="2066088" y="2584461"/>
            <a:ext cx="4613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rgbClr val="EE2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OTRAS POSIBILIDADES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AC37EC-15A1-B26F-E144-4309817CC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726" y="1163783"/>
            <a:ext cx="5434790" cy="54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0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6C52A0-968B-F680-6D8B-3D2931EE7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3630" y="1951627"/>
            <a:ext cx="5481637" cy="4282917"/>
          </a:xfrm>
        </p:spPr>
        <p:txBody>
          <a:bodyPr/>
          <a:lstStyle/>
          <a:p>
            <a:pPr marL="342900" lvl="0" indent="-342900">
              <a:buClr>
                <a:srgbClr val="000000"/>
              </a:buClr>
              <a:buSzPts val="1200"/>
              <a:buFont typeface="Wingdings" panose="05000000000000000000" pitchFamily="2" charset="2"/>
              <a:buChar char="v"/>
            </a:pPr>
            <a:r>
              <a:rPr lang="es-CO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El plan puede ser utilizado en cualquier sede Smart Fit del país </a:t>
            </a:r>
            <a:endParaRPr lang="es-CO" sz="1800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Clr>
                <a:srgbClr val="000000"/>
              </a:buClr>
              <a:buSzPts val="1200"/>
              <a:buFont typeface="Wingdings" panose="05000000000000000000" pitchFamily="2" charset="2"/>
              <a:buChar char="v"/>
            </a:pPr>
            <a:r>
              <a:rPr lang="es-CO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El código usuario es personal e intransferible</a:t>
            </a:r>
            <a:endParaRPr lang="es-CO" sz="1800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Clr>
                <a:srgbClr val="000000"/>
              </a:buClr>
              <a:buSzPts val="1200"/>
              <a:buFont typeface="Wingdings" panose="05000000000000000000" pitchFamily="2" charset="2"/>
              <a:buChar char="v"/>
            </a:pPr>
            <a:r>
              <a:rPr lang="es-CO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El plan no puede ser cancelado (devolución dinero) una vez se active el código</a:t>
            </a:r>
          </a:p>
          <a:p>
            <a:pPr marL="342900" lvl="0" indent="-342900">
              <a:buClr>
                <a:srgbClr val="000000"/>
              </a:buClr>
              <a:buSzPts val="1200"/>
              <a:buFont typeface="Wingdings" panose="05000000000000000000" pitchFamily="2" charset="2"/>
              <a:buChar char="v"/>
            </a:pPr>
            <a:r>
              <a:rPr lang="es-CO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El plan tiene una vigencia calendario de 90 días (trimestre) </a:t>
            </a:r>
          </a:p>
          <a:p>
            <a:pPr marL="342900" lvl="0" indent="-342900">
              <a:buClr>
                <a:srgbClr val="000000"/>
              </a:buClr>
              <a:buSzPts val="1200"/>
              <a:buFont typeface="Wingdings" panose="05000000000000000000" pitchFamily="2" charset="2"/>
              <a:buChar char="v"/>
            </a:pPr>
            <a:r>
              <a:rPr lang="es-CO" dirty="0">
                <a:solidFill>
                  <a:srgbClr val="000000"/>
                </a:solidFill>
              </a:rPr>
              <a:t>El servicio es facturado al NIT una vez se generen los códigos a la empresa y esta tiene 30 días para pago factura.</a:t>
            </a:r>
          </a:p>
          <a:p>
            <a:pPr marL="342900" indent="-342900">
              <a:buClr>
                <a:srgbClr val="000000"/>
              </a:buClr>
              <a:buSzPts val="1200"/>
              <a:buFont typeface="Wingdings" panose="05000000000000000000" pitchFamily="2" charset="2"/>
              <a:buChar char="v"/>
            </a:pPr>
            <a:r>
              <a:rPr lang="es-CO" sz="1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Solo se cancela el plan por fuerza mayor </a:t>
            </a:r>
            <a:endParaRPr lang="es-CO" dirty="0">
              <a:solidFill>
                <a:srgbClr val="000000"/>
              </a:solidFill>
            </a:endParaRPr>
          </a:p>
          <a:p>
            <a:pPr marL="342900" lvl="0" indent="-342900">
              <a:buClr>
                <a:srgbClr val="000000"/>
              </a:buClr>
              <a:buSzPts val="1200"/>
              <a:buFont typeface="Wingdings" panose="05000000000000000000" pitchFamily="2" charset="2"/>
              <a:buChar char="v"/>
            </a:pPr>
            <a:r>
              <a:rPr lang="es-CO" dirty="0">
                <a:solidFill>
                  <a:srgbClr val="000000"/>
                </a:solidFill>
              </a:rPr>
              <a:t>Tarifa 2024 : $235.600</a:t>
            </a:r>
          </a:p>
          <a:p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C6FC712-55F8-B6BD-BBA3-FD85D7F694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97802" y="883443"/>
            <a:ext cx="4779835" cy="577081"/>
          </a:xfrm>
        </p:spPr>
        <p:txBody>
          <a:bodyPr/>
          <a:lstStyle/>
          <a:p>
            <a:r>
              <a:rPr lang="es-CO" dirty="0"/>
              <a:t>ALIANZA SMART FIT </a:t>
            </a:r>
          </a:p>
        </p:txBody>
      </p:sp>
      <p:pic>
        <p:nvPicPr>
          <p:cNvPr id="5" name="Marcador de contenido 10">
            <a:extLst>
              <a:ext uri="{FF2B5EF4-FFF2-40B4-BE49-F238E27FC236}">
                <a16:creationId xmlns:a16="http://schemas.microsoft.com/office/drawing/2014/main" id="{627894D3-EFB2-C086-4FFC-56016CEB81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380" r="4380"/>
          <a:stretch>
            <a:fillRect/>
          </a:stretch>
        </p:blipFill>
        <p:spPr>
          <a:xfrm>
            <a:off x="614363" y="883443"/>
            <a:ext cx="5481637" cy="5091113"/>
          </a:xfrm>
        </p:spPr>
      </p:pic>
    </p:spTree>
    <p:extLst>
      <p:ext uri="{BB962C8B-B14F-4D97-AF65-F5344CB8AC3E}">
        <p14:creationId xmlns:p14="http://schemas.microsoft.com/office/powerpoint/2010/main" val="46655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6C52A0-968B-F680-6D8B-3D2931EE7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8046" y="1001600"/>
            <a:ext cx="4330417" cy="4282917"/>
          </a:xfrm>
        </p:spPr>
        <p:txBody>
          <a:bodyPr/>
          <a:lstStyle/>
          <a:p>
            <a:r>
              <a:rPr lang="es-MX" dirty="0"/>
              <a:t>•Los bonos tienen una vigencia de 6 meses</a:t>
            </a:r>
          </a:p>
          <a:p>
            <a:r>
              <a:rPr lang="es-MX" dirty="0"/>
              <a:t>•Aplica en los siguientes cinemas:</a:t>
            </a:r>
          </a:p>
          <a:p>
            <a:r>
              <a:rPr lang="es-MX" dirty="0"/>
              <a:t>Medellín: Monterrey, Las Américas, Florida, Aventura y la Central.</a:t>
            </a:r>
          </a:p>
          <a:p>
            <a:r>
              <a:rPr lang="es-MX" dirty="0"/>
              <a:t>Sabaneta: Mayorca y Aves María. </a:t>
            </a:r>
          </a:p>
          <a:p>
            <a:r>
              <a:rPr lang="es-MX" dirty="0"/>
              <a:t>Bello: Parque Fabricato y Puerta del Norte.</a:t>
            </a:r>
          </a:p>
          <a:p>
            <a:r>
              <a:rPr lang="es-MX" dirty="0"/>
              <a:t>Rionegro: San Nicolás. </a:t>
            </a:r>
          </a:p>
          <a:p>
            <a:r>
              <a:rPr lang="es-MX" dirty="0"/>
              <a:t>La Ceja: Viva la Ceja.</a:t>
            </a:r>
          </a:p>
          <a:p>
            <a:r>
              <a:rPr lang="es-MX" dirty="0"/>
              <a:t>Apartadó: Plaza del Rio. </a:t>
            </a:r>
          </a:p>
          <a:p>
            <a:r>
              <a:rPr lang="es-MX" dirty="0"/>
              <a:t>Sincelejo: Guacarí y Soledad-Atlántico. Carnaval.</a:t>
            </a:r>
          </a:p>
          <a:p>
            <a:endParaRPr lang="es-MX" dirty="0"/>
          </a:p>
          <a:p>
            <a:r>
              <a:rPr lang="es-MX" dirty="0"/>
              <a:t>Desde $21.700</a:t>
            </a:r>
          </a:p>
          <a:p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C6FC712-55F8-B6BD-BBA3-FD85D7F694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6540" y="288408"/>
            <a:ext cx="5849678" cy="577081"/>
          </a:xfrm>
        </p:spPr>
        <p:txBody>
          <a:bodyPr/>
          <a:lstStyle/>
          <a:p>
            <a:r>
              <a:rPr lang="es-CO" dirty="0"/>
              <a:t>Alianza Procinal-Comfama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D92EE08-EF73-E324-DDFF-030834398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320"/>
            <a:ext cx="7687528" cy="440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68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737F2FC-1B5A-6147-BA69-DD8B783D4D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1990" y="615412"/>
            <a:ext cx="5692357" cy="281358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dirty="0"/>
              <a:t>Encuentro con lo natural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dirty="0"/>
              <a:t>Nos vamos de Picnic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dirty="0"/>
              <a:t>A celebrar en familia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dirty="0"/>
              <a:t>Cocina alrededor de juego (asados – Sancochos)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dirty="0"/>
              <a:t>Navidad para celebrar en la tribu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dirty="0"/>
              <a:t>Creación artesanal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dirty="0"/>
              <a:t>Tiqueteras empresariales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97DC64-0257-B00C-ADCF-D7ECA49D74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23630" y="130892"/>
            <a:ext cx="3954929" cy="341632"/>
          </a:xfrm>
        </p:spPr>
        <p:txBody>
          <a:bodyPr/>
          <a:lstStyle/>
          <a:p>
            <a:r>
              <a:rPr lang="es-CO" sz="1800" dirty="0"/>
              <a:t>EXPERIENCIAS EMPRESARIALES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FC75CC-EF07-FC73-4D76-5BA728A0C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07" y="1694030"/>
            <a:ext cx="5448794" cy="3352983"/>
          </a:xfrm>
          <a:prstGeom prst="rect">
            <a:avLst/>
          </a:prstGeom>
        </p:spPr>
      </p:pic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52CC43A6-C40E-104E-B72E-5D172AB5DD09}"/>
              </a:ext>
            </a:extLst>
          </p:cNvPr>
          <p:cNvSpPr txBox="1">
            <a:spLocks/>
          </p:cNvSpPr>
          <p:nvPr/>
        </p:nvSpPr>
        <p:spPr>
          <a:xfrm>
            <a:off x="6391990" y="3571888"/>
            <a:ext cx="3424848" cy="3416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1" kern="1200">
                <a:solidFill>
                  <a:srgbClr val="EE2B7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 dirty="0"/>
              <a:t>PROGRAMAS RECREATIVOS</a:t>
            </a:r>
          </a:p>
        </p:txBody>
      </p:sp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7BDBE22B-BAC5-85B6-A874-7983AF59CEAB}"/>
              </a:ext>
            </a:extLst>
          </p:cNvPr>
          <p:cNvSpPr txBox="1">
            <a:spLocks/>
          </p:cNvSpPr>
          <p:nvPr/>
        </p:nvSpPr>
        <p:spPr>
          <a:xfrm>
            <a:off x="6523628" y="3977182"/>
            <a:ext cx="5560719" cy="3801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dirty="0"/>
              <a:t>Jornadas de integración (Retos por minuto, Reflexiones de tejido, Spa para la mente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dirty="0"/>
              <a:t>Reto de aprendizaje y cambio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dirty="0"/>
              <a:t>Retos organizaciones ( Comunicación liderazgo y trabajo en equipo)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dirty="0"/>
              <a:t>Aventura empresarial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dirty="0"/>
              <a:t>Liderazgo para vivir el cambio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O" dirty="0"/>
              <a:t>Torneos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30316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737F2FC-1B5A-6147-BA69-DD8B783D4D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3630" y="2426640"/>
            <a:ext cx="5458573" cy="2941006"/>
          </a:xfrm>
        </p:spPr>
        <p:txBody>
          <a:bodyPr/>
          <a:lstStyle/>
          <a:p>
            <a:endParaRPr lang="es-CO" sz="2000" dirty="0"/>
          </a:p>
          <a:p>
            <a:pPr marL="285750" indent="-285750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v"/>
            </a:pPr>
            <a:r>
              <a:rPr lang="es-ES" sz="2000" b="0" dirty="0">
                <a:solidFill>
                  <a:schemeClr val="tx1"/>
                </a:solidFill>
                <a:latin typeface="Arial"/>
                <a:cs typeface="Arial"/>
              </a:rPr>
              <a:t>Visitas guiadas, Relatos, conversaciones</a:t>
            </a:r>
          </a:p>
          <a:p>
            <a:pPr marL="285750" indent="-285750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v"/>
            </a:pPr>
            <a:endParaRPr lang="es-ES" sz="20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v"/>
            </a:pPr>
            <a:r>
              <a:rPr lang="es-ES" sz="2000" b="0" dirty="0">
                <a:solidFill>
                  <a:schemeClr val="tx1"/>
                </a:solidFill>
                <a:latin typeface="Arial"/>
                <a:cs typeface="Arial"/>
              </a:rPr>
              <a:t>Acercamiento con los territorios, su cultura, geografía, desarrollo y sus pobladores.</a:t>
            </a:r>
          </a:p>
          <a:p>
            <a:pPr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</a:pPr>
            <a:endParaRPr lang="es-ES" sz="20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v"/>
            </a:pPr>
            <a:r>
              <a:rPr lang="es-ES" sz="2000" b="0" dirty="0">
                <a:solidFill>
                  <a:schemeClr val="tx1"/>
                </a:solidFill>
                <a:latin typeface="Arial"/>
                <a:cs typeface="Arial"/>
              </a:rPr>
              <a:t>Convenciones empresariales</a:t>
            </a:r>
          </a:p>
          <a:p>
            <a:pPr marL="285750" indent="-285750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v"/>
            </a:pPr>
            <a:endParaRPr lang="es-ES" sz="20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 defTabSz="857067" eaLnBrk="0" fontAlgn="base" hangingPunct="0">
              <a:spcBef>
                <a:spcPct val="0"/>
              </a:spcBef>
              <a:spcAft>
                <a:spcPct val="0"/>
              </a:spcAft>
              <a:buClr>
                <a:srgbClr val="EE2B7B"/>
              </a:buClr>
              <a:buFont typeface="Wingdings" panose="05000000000000000000" pitchFamily="2" charset="2"/>
              <a:buChar char="v"/>
            </a:pPr>
            <a:r>
              <a:rPr lang="es-ES" sz="2000" b="0" dirty="0">
                <a:solidFill>
                  <a:schemeClr val="tx1"/>
                </a:solidFill>
                <a:latin typeface="Arial"/>
                <a:cs typeface="Arial"/>
              </a:rPr>
              <a:t>Viajes Regionales, nacionales e internacionales </a:t>
            </a:r>
          </a:p>
          <a:p>
            <a:r>
              <a:rPr lang="es-CO" sz="1800" dirty="0"/>
              <a:t> </a:t>
            </a:r>
          </a:p>
          <a:p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97DC64-0257-B00C-ADCF-D7ECA49D74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0142" y="1705288"/>
            <a:ext cx="3078728" cy="1096710"/>
          </a:xfrm>
        </p:spPr>
        <p:txBody>
          <a:bodyPr/>
          <a:lstStyle/>
          <a:p>
            <a:r>
              <a:rPr lang="es-CO" sz="1800" dirty="0"/>
              <a:t>VIAJES CON PROPÓSITO </a:t>
            </a:r>
          </a:p>
          <a:p>
            <a:endParaRPr lang="es-CO" sz="1800" dirty="0"/>
          </a:p>
          <a:p>
            <a:endParaRPr lang="es-CO"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FC75CC-EF07-FC73-4D76-5BA728A0C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06" y="1694030"/>
            <a:ext cx="5692357" cy="3139227"/>
          </a:xfrm>
          <a:prstGeom prst="rect">
            <a:avLst/>
          </a:prstGeom>
        </p:spPr>
      </p:pic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7BDBE22B-BAC5-85B6-A874-7983AF59CEAB}"/>
              </a:ext>
            </a:extLst>
          </p:cNvPr>
          <p:cNvSpPr txBox="1">
            <a:spLocks/>
          </p:cNvSpPr>
          <p:nvPr/>
        </p:nvSpPr>
        <p:spPr>
          <a:xfrm>
            <a:off x="6523630" y="4274065"/>
            <a:ext cx="5195295" cy="3801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15624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854</Words>
  <Application>Microsoft Office PowerPoint</Application>
  <PresentationFormat>Panorámica</PresentationFormat>
  <Paragraphs>180</Paragraphs>
  <Slides>17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Roboto-Regular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Maira Alejandra Builes Agudelo</dc:creator>
  <cp:lastModifiedBy>Luisa Fernanda Patiño Lopez</cp:lastModifiedBy>
  <cp:revision>26</cp:revision>
  <dcterms:created xsi:type="dcterms:W3CDTF">2024-01-05T19:18:12Z</dcterms:created>
  <dcterms:modified xsi:type="dcterms:W3CDTF">2024-07-05T20:34:07Z</dcterms:modified>
</cp:coreProperties>
</file>